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8" r:id="rId5"/>
    <p:sldMasterId id="2147483700" r:id="rId6"/>
  </p:sldMasterIdLst>
  <p:notesMasterIdLst>
    <p:notesMasterId r:id="rId24"/>
  </p:notesMasterIdLst>
  <p:handoutMasterIdLst>
    <p:handoutMasterId r:id="rId25"/>
  </p:handoutMasterIdLst>
  <p:sldIdLst>
    <p:sldId id="259" r:id="rId7"/>
    <p:sldId id="276" r:id="rId8"/>
    <p:sldId id="261"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518"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2292" y="7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3/26/2012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689181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3/26/2012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257985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APANPIRG in its Twenty First Meeting held from 6 to 10 September 2010 noted with concern slow progress of GNSS implementation in the region.  It was noted that implementation of some of the GNSS applications like PBN, ADS-B etc. were progressing slowly and it was agreed that implementation of GNSS is essential for the enhancement of safety and capacity of aircraft operation. </a:t>
            </a:r>
          </a:p>
          <a:p>
            <a:endParaRPr lang="en-US" dirty="0" smtClean="0"/>
          </a:p>
          <a:p>
            <a:r>
              <a:rPr lang="en-US" dirty="0" smtClean="0"/>
              <a:t>A survey</a:t>
            </a:r>
            <a:r>
              <a:rPr lang="en-US" baseline="0" dirty="0" smtClean="0"/>
              <a:t> questionnaire was developed to assess the level of GNSS implementation in the region, with the help of HQ and NSP members.</a:t>
            </a:r>
          </a:p>
          <a:p>
            <a:endParaRPr lang="en-US" baseline="0" dirty="0" smtClean="0"/>
          </a:p>
          <a:p>
            <a:r>
              <a:rPr lang="en-US" baseline="0" dirty="0" smtClean="0"/>
              <a:t>The questionnaire was circulated through ICAO APAC Office State Letter T 8/5.10:AP176/10(CNS) dated 30 November 2010 and a reminder was issued on 11 May 2011.</a:t>
            </a:r>
          </a:p>
          <a:p>
            <a:endParaRPr lang="en-US" baseline="0" dirty="0" smtClean="0"/>
          </a:p>
          <a:p>
            <a:r>
              <a:rPr lang="en-US" baseline="0" dirty="0" smtClean="0"/>
              <a:t>Till July 2011, 24 responses were received at a total response rate of 40%.  No additional response since then has been received.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a:t>
            </a:fld>
            <a:endParaRPr lang="en-GB"/>
          </a:p>
        </p:txBody>
      </p:sp>
    </p:spTree>
    <p:extLst>
      <p:ext uri="{BB962C8B-B14F-4D97-AF65-F5344CB8AC3E}">
        <p14:creationId xmlns:p14="http://schemas.microsoft.com/office/powerpoint/2010/main" val="294038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303871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63101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283181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286181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extLst>
      <p:ext uri="{BB962C8B-B14F-4D97-AF65-F5344CB8AC3E}">
        <p14:creationId xmlns:p14="http://schemas.microsoft.com/office/powerpoint/2010/main" val="374025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Conclusion 22/26 – Workshop on GNSS implementation</a:t>
            </a:r>
          </a:p>
          <a:p>
            <a:r>
              <a:rPr lang="en-US" dirty="0" smtClean="0"/>
              <a:t>That, ICAO be invited to organize a Workshop on GNSS implementation to address issues identified through the GNSS implementation survey conducted in 2010.</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extLst>
      <p:ext uri="{BB962C8B-B14F-4D97-AF65-F5344CB8AC3E}">
        <p14:creationId xmlns:p14="http://schemas.microsoft.com/office/powerpoint/2010/main" val="249536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 is invited to consider developing</a:t>
            </a:r>
            <a:r>
              <a:rPr lang="en-US" baseline="0" dirty="0" smtClean="0"/>
              <a:t> a recommendation in the form of a draft Conclusion urging the States which have not developed their integrated GNSS implementation plan to develop one to include various considerations like the regulatory environment, training and certification arrangements etc.  </a:t>
            </a:r>
          </a:p>
          <a:p>
            <a:endParaRPr lang="en-US" baseline="0" dirty="0" smtClean="0"/>
          </a:p>
          <a:p>
            <a:r>
              <a:rPr lang="en-US" baseline="0" dirty="0" smtClean="0"/>
              <a:t>Some States have informed that they are permitting the use of FMS (GNSS) for distance verification in ILS, where </a:t>
            </a:r>
            <a:r>
              <a:rPr lang="en-US" baseline="0" dirty="0" err="1" smtClean="0"/>
              <a:t>colocated</a:t>
            </a:r>
            <a:r>
              <a:rPr lang="en-US" baseline="0" dirty="0" smtClean="0"/>
              <a:t> DME is not available.  APANPIRG after reviewing this arrangement came to a conclusion that a recommendation should be made to ICAO to consider inclusion of GNSS as an </a:t>
            </a:r>
            <a:r>
              <a:rPr lang="en-US" baseline="0" dirty="0" err="1" smtClean="0"/>
              <a:t>elevement</a:t>
            </a:r>
            <a:r>
              <a:rPr lang="en-US" baseline="0" dirty="0" smtClean="0"/>
              <a:t> of ILS for the purpose of distance of </a:t>
            </a:r>
            <a:r>
              <a:rPr lang="en-US" baseline="0" dirty="0" err="1" smtClean="0"/>
              <a:t>verificaiton</a:t>
            </a:r>
            <a:r>
              <a:rPr lang="en-US" baseline="0" dirty="0" smtClean="0"/>
              <a:t>.  </a:t>
            </a:r>
          </a:p>
          <a:p>
            <a:endParaRPr lang="en-US" baseline="0" dirty="0" smtClean="0"/>
          </a:p>
          <a:p>
            <a:r>
              <a:rPr lang="en-US" baseline="0" dirty="0" smtClean="0"/>
              <a:t>Workshop is also invited to develop a recommendation as to how the implementation of GNSS in the region can be supported.  The recommendation may include seminar or training </a:t>
            </a:r>
            <a:r>
              <a:rPr lang="en-US" baseline="0" dirty="0" err="1" smtClean="0"/>
              <a:t>programmes</a:t>
            </a:r>
            <a:r>
              <a:rPr lang="en-US" baseline="0" dirty="0" smtClean="0"/>
              <a:t> on specific elements or requirements of GNSS or may be on the flight validation of various GNSS applications etc.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398577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2017E7-8328-4FB9-B9D5-248B6F447C8B}"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275505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017E7-8328-4FB9-B9D5-248B6F447C8B}"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172830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017E7-8328-4FB9-B9D5-248B6F447C8B}"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7673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017E7-8328-4FB9-B9D5-248B6F447C8B}"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278109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017E7-8328-4FB9-B9D5-248B6F447C8B}" type="datetimeFigureOut">
              <a:rPr lang="en-US" smtClean="0"/>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148824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017E7-8328-4FB9-B9D5-248B6F447C8B}" type="datetimeFigureOut">
              <a:rPr lang="en-US" smtClean="0"/>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128127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017E7-8328-4FB9-B9D5-248B6F447C8B}" type="datetimeFigureOut">
              <a:rPr lang="en-US" smtClean="0"/>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1974421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017E7-8328-4FB9-B9D5-248B6F447C8B}"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80920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017E7-8328-4FB9-B9D5-248B6F447C8B}"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2900559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017E7-8328-4FB9-B9D5-248B6F447C8B}"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2652001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017E7-8328-4FB9-B9D5-248B6F447C8B}"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3F8A-7F8A-44D0-80A0-799510E8D877}" type="slidenum">
              <a:rPr lang="en-US" smtClean="0"/>
              <a:t>‹#›</a:t>
            </a:fld>
            <a:endParaRPr lang="en-US"/>
          </a:p>
        </p:txBody>
      </p:sp>
    </p:spTree>
    <p:extLst>
      <p:ext uri="{BB962C8B-B14F-4D97-AF65-F5344CB8AC3E}">
        <p14:creationId xmlns:p14="http://schemas.microsoft.com/office/powerpoint/2010/main" val="420930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116CC-F085-419F-BB98-38CBB4D1F7AD}"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3122658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116CC-F085-419F-BB98-38CBB4D1F7AD}"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816168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116CC-F085-419F-BB98-38CBB4D1F7AD}"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98918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116CC-F085-419F-BB98-38CBB4D1F7AD}"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2731463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116CC-F085-419F-BB98-38CBB4D1F7AD}" type="datetimeFigureOut">
              <a:rPr lang="en-US" smtClean="0"/>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2755333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116CC-F085-419F-BB98-38CBB4D1F7AD}" type="datetimeFigureOut">
              <a:rPr lang="en-US" smtClean="0"/>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4281721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116CC-F085-419F-BB98-38CBB4D1F7AD}" type="datetimeFigureOut">
              <a:rPr lang="en-US" smtClean="0"/>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4181415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116CC-F085-419F-BB98-38CBB4D1F7AD}"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3519492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116CC-F085-419F-BB98-38CBB4D1F7AD}"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2837873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116CC-F085-419F-BB98-38CBB4D1F7AD}"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63350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116CC-F085-419F-BB98-38CBB4D1F7AD}"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21205-111A-408B-BE59-D41FBF9EB7D5}" type="slidenum">
              <a:rPr lang="en-US" smtClean="0"/>
              <a:t>‹#›</a:t>
            </a:fld>
            <a:endParaRPr lang="en-US"/>
          </a:p>
        </p:txBody>
      </p:sp>
    </p:spTree>
    <p:extLst>
      <p:ext uri="{BB962C8B-B14F-4D97-AF65-F5344CB8AC3E}">
        <p14:creationId xmlns:p14="http://schemas.microsoft.com/office/powerpoint/2010/main" val="307320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Project title (Insert, Header &amp; Footer)</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dirty="0"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dirty="0" smtClean="0"/>
              <a:t>Project title (Insert, Header &amp; Footer)</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017E7-8328-4FB9-B9D5-248B6F447C8B}" type="datetimeFigureOut">
              <a:rPr lang="en-US" smtClean="0"/>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E3F8A-7F8A-44D0-80A0-799510E8D877}" type="slidenum">
              <a:rPr lang="en-US" smtClean="0"/>
              <a:t>‹#›</a:t>
            </a:fld>
            <a:endParaRPr lang="en-US"/>
          </a:p>
        </p:txBody>
      </p:sp>
    </p:spTree>
    <p:extLst>
      <p:ext uri="{BB962C8B-B14F-4D97-AF65-F5344CB8AC3E}">
        <p14:creationId xmlns:p14="http://schemas.microsoft.com/office/powerpoint/2010/main" val="29818846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116CC-F085-419F-BB98-38CBB4D1F7AD}" type="datetimeFigureOut">
              <a:rPr lang="en-US" smtClean="0"/>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21205-111A-408B-BE59-D41FBF9EB7D5}" type="slidenum">
              <a:rPr lang="en-US" smtClean="0"/>
              <a:t>‹#›</a:t>
            </a:fld>
            <a:endParaRPr lang="en-US"/>
          </a:p>
        </p:txBody>
      </p:sp>
    </p:spTree>
    <p:extLst>
      <p:ext uri="{BB962C8B-B14F-4D97-AF65-F5344CB8AC3E}">
        <p14:creationId xmlns:p14="http://schemas.microsoft.com/office/powerpoint/2010/main" val="6191299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GB" b="1" dirty="0" smtClean="0"/>
              <a:t>GNSS SURVEY OUTCOME</a:t>
            </a:r>
            <a:endParaRPr lang="en-GB" b="1" dirty="0"/>
          </a:p>
        </p:txBody>
      </p:sp>
      <p:sp>
        <p:nvSpPr>
          <p:cNvPr id="3" name="Subtitle 2"/>
          <p:cNvSpPr>
            <a:spLocks noGrp="1"/>
          </p:cNvSpPr>
          <p:nvPr>
            <p:ph type="subTitle" idx="1"/>
          </p:nvPr>
        </p:nvSpPr>
        <p:spPr>
          <a:xfrm>
            <a:off x="1295400" y="3810000"/>
            <a:ext cx="6400800" cy="2200275"/>
          </a:xfrm>
        </p:spPr>
        <p:txBody>
          <a:bodyPr>
            <a:normAutofit fontScale="85000" lnSpcReduction="20000"/>
          </a:bodyPr>
          <a:lstStyle/>
          <a:p>
            <a:r>
              <a:rPr lang="en-GB" sz="2800" dirty="0" smtClean="0"/>
              <a:t>Secretariat </a:t>
            </a:r>
          </a:p>
          <a:p>
            <a:endParaRPr lang="en-GB" sz="2800" dirty="0" smtClean="0"/>
          </a:p>
          <a:p>
            <a:r>
              <a:rPr lang="en-GB" sz="2800" dirty="0" smtClean="0"/>
              <a:t>ICAO APAC Office </a:t>
            </a:r>
          </a:p>
          <a:p>
            <a:r>
              <a:rPr lang="en-GB" dirty="0" smtClean="0"/>
              <a:t>GNSS IMPLEMENTATION SEMINAR</a:t>
            </a:r>
          </a:p>
          <a:p>
            <a:endParaRPr lang="en-GB" dirty="0" smtClean="0"/>
          </a:p>
          <a:p>
            <a:r>
              <a:rPr lang="en-GB" sz="1900" dirty="0"/>
              <a:t>26 MARCH 2012</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lstStyle/>
          <a:p>
            <a:r>
              <a:rPr lang="en-US" dirty="0" smtClean="0"/>
              <a:t>GNSS SURVEY - 11</a:t>
            </a:r>
            <a:endParaRPr lang="en-US" dirty="0"/>
          </a:p>
        </p:txBody>
      </p:sp>
      <p:sp>
        <p:nvSpPr>
          <p:cNvPr id="4" name="Content Placeholder 3"/>
          <p:cNvSpPr>
            <a:spLocks noGrp="1"/>
          </p:cNvSpPr>
          <p:nvPr>
            <p:ph idx="1"/>
          </p:nvPr>
        </p:nvSpPr>
        <p:spPr>
          <a:xfrm>
            <a:off x="457200" y="1600200"/>
            <a:ext cx="8229600" cy="5029200"/>
          </a:xfrm>
        </p:spPr>
        <p:txBody>
          <a:bodyPr>
            <a:normAutofit fontScale="85000" lnSpcReduction="20000"/>
          </a:bodyPr>
          <a:lstStyle/>
          <a:p>
            <a:r>
              <a:rPr lang="en-US" dirty="0" smtClean="0"/>
              <a:t>GNSS Manual</a:t>
            </a:r>
          </a:p>
          <a:p>
            <a:endParaRPr lang="en-US" dirty="0"/>
          </a:p>
          <a:p>
            <a:endParaRPr lang="en-US" dirty="0" smtClean="0"/>
          </a:p>
          <a:p>
            <a:endParaRPr lang="en-US" i="1" dirty="0" smtClean="0"/>
          </a:p>
          <a:p>
            <a:r>
              <a:rPr lang="en-US" i="1" dirty="0" smtClean="0"/>
              <a:t>GNSS Manual or Doc 9849 describes the concept of operation that uses the core satellite constellation and augmentation systems.  In addition to providing basic explanation of satellite navigation technology including satellite system, augmentation systems and avionics, it discusses implementation considerations that will assist the States in planning for orderly introduction of service based on GNSS guidance.  It also informs about future prospects for evolution of GNSS</a:t>
            </a:r>
          </a:p>
          <a:p>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graphicFrame>
        <p:nvGraphicFramePr>
          <p:cNvPr id="6" name="Table 5"/>
          <p:cNvGraphicFramePr>
            <a:graphicFrameLocks noGrp="1"/>
          </p:cNvGraphicFramePr>
          <p:nvPr>
            <p:extLst>
              <p:ext uri="{D42A27DB-BD31-4B8C-83A1-F6EECF244321}">
                <p14:modId xmlns:p14="http://schemas.microsoft.com/office/powerpoint/2010/main" val="408411373"/>
              </p:ext>
            </p:extLst>
          </p:nvPr>
        </p:nvGraphicFramePr>
        <p:xfrm>
          <a:off x="609600" y="2057400"/>
          <a:ext cx="8077200" cy="1010920"/>
        </p:xfrm>
        <a:graphic>
          <a:graphicData uri="http://schemas.openxmlformats.org/drawingml/2006/table">
            <a:tbl>
              <a:tblPr firstRow="1" bandRow="1">
                <a:tableStyleId>{5C22544A-7EE6-4342-B048-85BDC9FD1C3A}</a:tableStyleId>
              </a:tblPr>
              <a:tblGrid>
                <a:gridCol w="5715000"/>
                <a:gridCol w="1295400"/>
                <a:gridCol w="10668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Have you used GNSS Manual (Doc 9849) as a reference when considering the</a:t>
                      </a:r>
                      <a:r>
                        <a:rPr lang="en-US" baseline="0" dirty="0" smtClean="0"/>
                        <a:t> implementation of GNSS operations?</a:t>
                      </a:r>
                      <a:endParaRPr lang="en-US" dirty="0"/>
                    </a:p>
                  </a:txBody>
                  <a:tcPr/>
                </a:tc>
                <a:tc>
                  <a:txBody>
                    <a:bodyPr/>
                    <a:lstStyle/>
                    <a:p>
                      <a:pPr algn="ctr"/>
                      <a:r>
                        <a:rPr lang="en-US" dirty="0" smtClean="0"/>
                        <a:t>22</a:t>
                      </a:r>
                      <a:endParaRPr lang="en-US" dirty="0"/>
                    </a:p>
                  </a:txBody>
                  <a:tcPr anchor="ctr"/>
                </a:tc>
                <a:tc>
                  <a:txBody>
                    <a:bodyPr/>
                    <a:lstStyle/>
                    <a:p>
                      <a:pPr algn="ctr"/>
                      <a:r>
                        <a:rPr lang="en-US" dirty="0" smtClean="0"/>
                        <a:t>1</a:t>
                      </a:r>
                      <a:endParaRPr lang="en-US" dirty="0"/>
                    </a:p>
                  </a:txBody>
                  <a:tcPr anchor="ctr"/>
                </a:tc>
              </a:tr>
            </a:tbl>
          </a:graphicData>
        </a:graphic>
      </p:graphicFrame>
    </p:spTree>
    <p:extLst>
      <p:ext uri="{BB962C8B-B14F-4D97-AF65-F5344CB8AC3E}">
        <p14:creationId xmlns:p14="http://schemas.microsoft.com/office/powerpoint/2010/main" val="301498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lstStyle/>
          <a:p>
            <a:r>
              <a:rPr lang="en-US" dirty="0" smtClean="0"/>
              <a:t>GNSS SURVEY - 13</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Augmentation Systems</a:t>
            </a:r>
          </a:p>
          <a:p>
            <a:endParaRPr lang="en-US" dirty="0"/>
          </a:p>
          <a:p>
            <a:endParaRPr lang="en-US" dirty="0" smtClean="0"/>
          </a:p>
          <a:p>
            <a:endParaRPr lang="en-US" dirty="0"/>
          </a:p>
          <a:p>
            <a:r>
              <a:rPr lang="en-US" i="1" dirty="0" smtClean="0"/>
              <a:t>With MSAS, GAGAN and COMPASS (SBAS Augmentation) operating in the region, a considerable portion of the airspace is likely to be covered by SBAS.  Some States have opted to enhance the navigation performance in their airspace by planning to have SBAS.  GBAS is also being planned by many States to enhance approach and landing performance. </a:t>
            </a:r>
            <a:r>
              <a:rPr lang="en-US" dirty="0" smtClean="0"/>
              <a:t> </a:t>
            </a:r>
          </a:p>
          <a:p>
            <a:endParaRPr lang="en-US" dirty="0"/>
          </a:p>
          <a:p>
            <a:endParaRPr lang="en-US" dirty="0" smtClean="0"/>
          </a:p>
          <a:p>
            <a:endParaRPr lang="en-US" dirty="0"/>
          </a:p>
          <a:p>
            <a:endParaRPr lang="en-US" i="1"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graphicFrame>
        <p:nvGraphicFramePr>
          <p:cNvPr id="6" name="Table 5"/>
          <p:cNvGraphicFramePr>
            <a:graphicFrameLocks noGrp="1"/>
          </p:cNvGraphicFramePr>
          <p:nvPr>
            <p:extLst>
              <p:ext uri="{D42A27DB-BD31-4B8C-83A1-F6EECF244321}">
                <p14:modId xmlns:p14="http://schemas.microsoft.com/office/powerpoint/2010/main" val="2558259525"/>
              </p:ext>
            </p:extLst>
          </p:nvPr>
        </p:nvGraphicFramePr>
        <p:xfrm>
          <a:off x="533400" y="2286000"/>
          <a:ext cx="7924800" cy="1483360"/>
        </p:xfrm>
        <a:graphic>
          <a:graphicData uri="http://schemas.openxmlformats.org/drawingml/2006/table">
            <a:tbl>
              <a:tblPr firstRow="1" bandRow="1">
                <a:tableStyleId>{5C22544A-7EE6-4342-B048-85BDC9FD1C3A}</a:tableStyleId>
              </a:tblPr>
              <a:tblGrid>
                <a:gridCol w="5410200"/>
                <a:gridCol w="1295400"/>
                <a:gridCol w="12192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gridSpan="3">
                  <a:txBody>
                    <a:bodyPr/>
                    <a:lstStyle/>
                    <a:p>
                      <a:r>
                        <a:rPr lang="en-US" dirty="0" smtClean="0"/>
                        <a:t>Does your State have any plans to implement augmentation systems?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342900" indent="-342900">
                        <a:buAutoNum type="alphaLcParenR"/>
                      </a:pPr>
                      <a:r>
                        <a:rPr lang="en-US" dirty="0" smtClean="0"/>
                        <a:t>SBAS</a:t>
                      </a:r>
                      <a:endParaRPr lang="en-US" dirty="0"/>
                    </a:p>
                  </a:txBody>
                  <a:tcPr/>
                </a:tc>
                <a:tc>
                  <a:txBody>
                    <a:bodyPr/>
                    <a:lstStyle/>
                    <a:p>
                      <a:r>
                        <a:rPr lang="en-US" dirty="0" smtClean="0"/>
                        <a:t>6</a:t>
                      </a:r>
                      <a:endParaRPr lang="en-US" dirty="0"/>
                    </a:p>
                  </a:txBody>
                  <a:tcPr/>
                </a:tc>
                <a:tc>
                  <a:txBody>
                    <a:bodyPr/>
                    <a:lstStyle/>
                    <a:p>
                      <a:r>
                        <a:rPr lang="en-US" dirty="0" smtClean="0"/>
                        <a:t>17</a:t>
                      </a:r>
                      <a:endParaRPr lang="en-US" dirty="0"/>
                    </a:p>
                  </a:txBody>
                  <a:tcPr/>
                </a:tc>
              </a:tr>
              <a:tr h="370840">
                <a:tc>
                  <a:txBody>
                    <a:bodyPr/>
                    <a:lstStyle/>
                    <a:p>
                      <a:pPr marL="342900" indent="-342900">
                        <a:buAutoNum type="alphaLcParenR" startAt="2"/>
                      </a:pPr>
                      <a:r>
                        <a:rPr lang="en-US" baseline="0" dirty="0" smtClean="0"/>
                        <a:t>GBAS</a:t>
                      </a:r>
                      <a:endParaRPr lang="en-US" dirty="0"/>
                    </a:p>
                  </a:txBody>
                  <a:tcPr/>
                </a:tc>
                <a:tc>
                  <a:txBody>
                    <a:bodyPr/>
                    <a:lstStyle/>
                    <a:p>
                      <a:r>
                        <a:rPr lang="en-US" dirty="0" smtClean="0"/>
                        <a:t>14</a:t>
                      </a:r>
                      <a:endParaRPr lang="en-US" dirty="0"/>
                    </a:p>
                  </a:txBody>
                  <a:tcPr/>
                </a:tc>
                <a:tc>
                  <a:txBody>
                    <a:bodyPr/>
                    <a:lstStyle/>
                    <a:p>
                      <a:r>
                        <a:rPr lang="en-US" dirty="0" smtClean="0"/>
                        <a:t>9</a:t>
                      </a:r>
                      <a:endParaRPr lang="en-US" dirty="0"/>
                    </a:p>
                  </a:txBody>
                  <a:tcPr/>
                </a:tc>
              </a:tr>
            </a:tbl>
          </a:graphicData>
        </a:graphic>
      </p:graphicFrame>
    </p:spTree>
    <p:extLst>
      <p:ext uri="{BB962C8B-B14F-4D97-AF65-F5344CB8AC3E}">
        <p14:creationId xmlns:p14="http://schemas.microsoft.com/office/powerpoint/2010/main" val="39166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4" name="Content Placeholder 3"/>
          <p:cNvSpPr>
            <a:spLocks noGrp="1"/>
          </p:cNvSpPr>
          <p:nvPr>
            <p:ph idx="1"/>
          </p:nvPr>
        </p:nvSpPr>
        <p:spPr>
          <a:xfrm>
            <a:off x="457200" y="1600200"/>
            <a:ext cx="8382000" cy="4876800"/>
          </a:xfrm>
        </p:spPr>
        <p:txBody>
          <a:bodyPr>
            <a:normAutofit fontScale="85000" lnSpcReduction="20000"/>
          </a:bodyPr>
          <a:lstStyle/>
          <a:p>
            <a:r>
              <a:rPr lang="en-US" dirty="0" smtClean="0"/>
              <a:t>GNSS as element for ILS</a:t>
            </a:r>
          </a:p>
          <a:p>
            <a:endParaRPr lang="en-US" dirty="0"/>
          </a:p>
          <a:p>
            <a:endParaRPr lang="en-US" dirty="0" smtClean="0"/>
          </a:p>
          <a:p>
            <a:endParaRPr lang="en-US" dirty="0"/>
          </a:p>
          <a:p>
            <a:endParaRPr lang="en-US" i="1" dirty="0" smtClean="0"/>
          </a:p>
          <a:p>
            <a:r>
              <a:rPr lang="en-US" i="1" dirty="0" smtClean="0"/>
              <a:t>Some States have permitted the use of GPS based FMS to perform distance checks as a part of ILS let down procedures, where DME is not available.  APANPIRG/22 agreed that GNSS should be considered for including as an ILS component. </a:t>
            </a:r>
          </a:p>
          <a:p>
            <a:r>
              <a:rPr lang="en-US" i="1" u="sng" dirty="0" smtClean="0"/>
              <a:t>Recommendation</a:t>
            </a:r>
            <a:r>
              <a:rPr lang="en-US" i="1" dirty="0" smtClean="0"/>
              <a:t>:  Workshop invited to develop a recommendation on the issue for the consideration of CNS/MET SG/16</a:t>
            </a:r>
          </a:p>
          <a:p>
            <a:endParaRPr lang="en-US" dirty="0"/>
          </a:p>
        </p:txBody>
      </p:sp>
      <p:sp>
        <p:nvSpPr>
          <p:cNvPr id="3" name="Title 2"/>
          <p:cNvSpPr>
            <a:spLocks noGrp="1"/>
          </p:cNvSpPr>
          <p:nvPr>
            <p:ph type="title"/>
          </p:nvPr>
        </p:nvSpPr>
        <p:spPr/>
        <p:txBody>
          <a:bodyPr/>
          <a:lstStyle/>
          <a:p>
            <a:r>
              <a:rPr lang="en-US" dirty="0" smtClean="0"/>
              <a:t>GNSS SURVEY - 15</a:t>
            </a:r>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graphicFrame>
        <p:nvGraphicFramePr>
          <p:cNvPr id="6" name="Table 5"/>
          <p:cNvGraphicFramePr>
            <a:graphicFrameLocks noGrp="1"/>
          </p:cNvGraphicFramePr>
          <p:nvPr>
            <p:extLst>
              <p:ext uri="{D42A27DB-BD31-4B8C-83A1-F6EECF244321}">
                <p14:modId xmlns:p14="http://schemas.microsoft.com/office/powerpoint/2010/main" val="3478970442"/>
              </p:ext>
            </p:extLst>
          </p:nvPr>
        </p:nvGraphicFramePr>
        <p:xfrm>
          <a:off x="457200" y="1981200"/>
          <a:ext cx="8077200" cy="1559560"/>
        </p:xfrm>
        <a:graphic>
          <a:graphicData uri="http://schemas.openxmlformats.org/drawingml/2006/table">
            <a:tbl>
              <a:tblPr firstRow="1" bandRow="1">
                <a:tableStyleId>{5C22544A-7EE6-4342-B048-85BDC9FD1C3A}</a:tableStyleId>
              </a:tblPr>
              <a:tblGrid>
                <a:gridCol w="5334000"/>
                <a:gridCol w="1447800"/>
                <a:gridCol w="12954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Do</a:t>
                      </a:r>
                      <a:r>
                        <a:rPr lang="en-US" baseline="0" dirty="0" smtClean="0"/>
                        <a:t> you have ILS systems with marker beacons only (no DME) for aircraft to perform altitude/distance cross checks?  If yes, do you allow the use of FMS (GPS) based computed distance checks instead?</a:t>
                      </a:r>
                      <a:endParaRPr lang="en-US" dirty="0"/>
                    </a:p>
                  </a:txBody>
                  <a:tcPr/>
                </a:tc>
                <a:tc>
                  <a:txBody>
                    <a:bodyPr/>
                    <a:lstStyle/>
                    <a:p>
                      <a:pPr algn="ctr"/>
                      <a:r>
                        <a:rPr lang="en-US" dirty="0" smtClean="0"/>
                        <a:t>4</a:t>
                      </a:r>
                      <a:endParaRPr lang="en-US" dirty="0"/>
                    </a:p>
                  </a:txBody>
                  <a:tcPr anchor="ctr"/>
                </a:tc>
                <a:tc>
                  <a:txBody>
                    <a:bodyPr/>
                    <a:lstStyle/>
                    <a:p>
                      <a:pPr algn="ctr"/>
                      <a:r>
                        <a:rPr lang="en-US" dirty="0" smtClean="0"/>
                        <a:t>20</a:t>
                      </a:r>
                      <a:endParaRPr lang="en-US" dirty="0"/>
                    </a:p>
                  </a:txBody>
                  <a:tcPr anchor="ctr"/>
                </a:tc>
              </a:tr>
            </a:tbl>
          </a:graphicData>
        </a:graphic>
      </p:graphicFrame>
    </p:spTree>
    <p:extLst>
      <p:ext uri="{BB962C8B-B14F-4D97-AF65-F5344CB8AC3E}">
        <p14:creationId xmlns:p14="http://schemas.microsoft.com/office/powerpoint/2010/main" val="51590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lstStyle/>
          <a:p>
            <a:r>
              <a:rPr lang="en-US" dirty="0" smtClean="0"/>
              <a:t>GNSS SURVEY - 15</a:t>
            </a:r>
            <a:endParaRPr lang="en-US" dirty="0"/>
          </a:p>
        </p:txBody>
      </p:sp>
      <p:sp>
        <p:nvSpPr>
          <p:cNvPr id="4" name="Content Placeholder 3"/>
          <p:cNvSpPr>
            <a:spLocks noGrp="1"/>
          </p:cNvSpPr>
          <p:nvPr>
            <p:ph idx="1"/>
          </p:nvPr>
        </p:nvSpPr>
        <p:spPr/>
        <p:txBody>
          <a:bodyPr>
            <a:normAutofit fontScale="92500"/>
          </a:bodyPr>
          <a:lstStyle/>
          <a:p>
            <a:r>
              <a:rPr lang="en-US" dirty="0" smtClean="0"/>
              <a:t>ADS-C</a:t>
            </a:r>
          </a:p>
          <a:p>
            <a:endParaRPr lang="en-US" dirty="0"/>
          </a:p>
          <a:p>
            <a:endParaRPr lang="en-US" dirty="0" smtClean="0"/>
          </a:p>
          <a:p>
            <a:r>
              <a:rPr lang="en-US" i="1" dirty="0" smtClean="0"/>
              <a:t>Automatic Dependent Surveillance – Contract or ADS-C has been used by many States to support situation awareness at the Air Traffic Control position.  ADS-C is normally complemented by Controller Pilot Data Communication or CPDLC another satellite based application.</a:t>
            </a:r>
          </a:p>
          <a:p>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graphicFrame>
        <p:nvGraphicFramePr>
          <p:cNvPr id="6" name="Table 5"/>
          <p:cNvGraphicFramePr>
            <a:graphicFrameLocks noGrp="1"/>
          </p:cNvGraphicFramePr>
          <p:nvPr>
            <p:extLst>
              <p:ext uri="{D42A27DB-BD31-4B8C-83A1-F6EECF244321}">
                <p14:modId xmlns:p14="http://schemas.microsoft.com/office/powerpoint/2010/main" val="4168989501"/>
              </p:ext>
            </p:extLst>
          </p:nvPr>
        </p:nvGraphicFramePr>
        <p:xfrm>
          <a:off x="533400" y="2209800"/>
          <a:ext cx="8077200" cy="741680"/>
        </p:xfrm>
        <a:graphic>
          <a:graphicData uri="http://schemas.openxmlformats.org/drawingml/2006/table">
            <a:tbl>
              <a:tblPr firstRow="1" bandRow="1">
                <a:tableStyleId>{5C22544A-7EE6-4342-B048-85BDC9FD1C3A}</a:tableStyleId>
              </a:tblPr>
              <a:tblGrid>
                <a:gridCol w="5334000"/>
                <a:gridCol w="1447800"/>
                <a:gridCol w="1295400"/>
              </a:tblGrid>
              <a:tr h="370840">
                <a:tc>
                  <a:txBody>
                    <a:bodyPr/>
                    <a:lstStyle/>
                    <a:p>
                      <a:pPr algn="ctr"/>
                      <a:r>
                        <a:rPr lang="en-US" dirty="0" smtClean="0"/>
                        <a:t>SURVEY</a:t>
                      </a:r>
                      <a:r>
                        <a:rPr lang="en-US" baseline="0" dirty="0" smtClean="0"/>
                        <a:t>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Is your State using ADS-C</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11</a:t>
                      </a:r>
                      <a:endParaRPr lang="en-US" dirty="0"/>
                    </a:p>
                  </a:txBody>
                  <a:tcPr anchor="ctr"/>
                </a:tc>
              </a:tr>
            </a:tbl>
          </a:graphicData>
        </a:graphic>
      </p:graphicFrame>
    </p:spTree>
    <p:extLst>
      <p:ext uri="{BB962C8B-B14F-4D97-AF65-F5344CB8AC3E}">
        <p14:creationId xmlns:p14="http://schemas.microsoft.com/office/powerpoint/2010/main" val="232873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lstStyle/>
          <a:p>
            <a:r>
              <a:rPr lang="en-US" dirty="0" smtClean="0"/>
              <a:t>GNSS SURVEY - 16</a:t>
            </a:r>
            <a:endParaRPr lang="en-US" dirty="0"/>
          </a:p>
        </p:txBody>
      </p:sp>
      <p:sp>
        <p:nvSpPr>
          <p:cNvPr id="4" name="Content Placeholder 3"/>
          <p:cNvSpPr>
            <a:spLocks noGrp="1"/>
          </p:cNvSpPr>
          <p:nvPr>
            <p:ph idx="1"/>
          </p:nvPr>
        </p:nvSpPr>
        <p:spPr>
          <a:xfrm>
            <a:off x="457200" y="1371600"/>
            <a:ext cx="8229600" cy="4525963"/>
          </a:xfrm>
        </p:spPr>
        <p:txBody>
          <a:bodyPr/>
          <a:lstStyle/>
          <a:p>
            <a:r>
              <a:rPr lang="en-US" dirty="0" smtClean="0"/>
              <a:t>ADS-B</a:t>
            </a:r>
          </a:p>
          <a:p>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GNSS </a:t>
            </a:r>
            <a:r>
              <a:rPr lang="en-US" dirty="0"/>
              <a:t>IMPLEMENTATION SEMINAR</a:t>
            </a:r>
          </a:p>
          <a:p>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18083009"/>
              </p:ext>
            </p:extLst>
          </p:nvPr>
        </p:nvGraphicFramePr>
        <p:xfrm>
          <a:off x="381001" y="1905000"/>
          <a:ext cx="8534399" cy="4419600"/>
        </p:xfrm>
        <a:graphic>
          <a:graphicData uri="http://schemas.openxmlformats.org/drawingml/2006/table">
            <a:tbl>
              <a:tblPr firstRow="1" bandRow="1">
                <a:tableStyleId>{5C22544A-7EE6-4342-B048-85BDC9FD1C3A}</a:tableStyleId>
              </a:tblPr>
              <a:tblGrid>
                <a:gridCol w="5580184"/>
                <a:gridCol w="1559169"/>
                <a:gridCol w="1395046"/>
              </a:tblGrid>
              <a:tr h="370840">
                <a:tc>
                  <a:txBody>
                    <a:bodyPr/>
                    <a:lstStyle/>
                    <a:p>
                      <a:pPr algn="ctr"/>
                      <a:r>
                        <a:rPr lang="en-US" dirty="0" smtClean="0"/>
                        <a:t>SURVEY ITEM </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Does your State have any plans to implement ADS-B based surveillance services</a:t>
                      </a:r>
                      <a:endParaRPr lang="en-US" dirty="0"/>
                    </a:p>
                  </a:txBody>
                  <a:tcPr/>
                </a:tc>
                <a:tc>
                  <a:txBody>
                    <a:bodyPr/>
                    <a:lstStyle/>
                    <a:p>
                      <a:r>
                        <a:rPr lang="en-US" dirty="0" smtClean="0"/>
                        <a:t>22</a:t>
                      </a:r>
                      <a:endParaRPr lang="en-US" dirty="0"/>
                    </a:p>
                  </a:txBody>
                  <a:tcPr/>
                </a:tc>
                <a:tc>
                  <a:txBody>
                    <a:bodyPr/>
                    <a:lstStyle/>
                    <a:p>
                      <a:r>
                        <a:rPr lang="en-US" dirty="0" smtClean="0"/>
                        <a:t>2</a:t>
                      </a:r>
                      <a:endParaRPr lang="en-US" dirty="0"/>
                    </a:p>
                  </a:txBody>
                  <a:tcPr/>
                </a:tc>
              </a:tr>
              <a:tr h="370840">
                <a:tc>
                  <a:txBody>
                    <a:bodyPr/>
                    <a:lstStyle/>
                    <a:p>
                      <a:r>
                        <a:rPr lang="en-US" dirty="0" smtClean="0"/>
                        <a:t>a) If answer</a:t>
                      </a:r>
                      <a:r>
                        <a:rPr lang="en-US" baseline="0" dirty="0" smtClean="0"/>
                        <a:t> is ‘Yes’, then when will it be implemented</a:t>
                      </a:r>
                      <a:endParaRPr lang="en-US" dirty="0"/>
                    </a:p>
                  </a:txBody>
                  <a:tcPr/>
                </a:tc>
                <a:tc gridSpan="2">
                  <a:txBody>
                    <a:bodyPr/>
                    <a:lstStyle/>
                    <a:p>
                      <a:r>
                        <a:rPr lang="en-US" dirty="0" smtClean="0"/>
                        <a:t>Implemented</a:t>
                      </a:r>
                      <a:r>
                        <a:rPr lang="en-US" baseline="0" dirty="0" smtClean="0"/>
                        <a:t>  -- 5</a:t>
                      </a:r>
                    </a:p>
                    <a:p>
                      <a:r>
                        <a:rPr lang="en-US" baseline="0" dirty="0" smtClean="0"/>
                        <a:t>2012-2015 –      11</a:t>
                      </a:r>
                    </a:p>
                    <a:p>
                      <a:r>
                        <a:rPr lang="en-US" baseline="0" dirty="0" smtClean="0"/>
                        <a:t>After 2015 --        1</a:t>
                      </a:r>
                      <a:endParaRPr lang="en-US" dirty="0"/>
                    </a:p>
                  </a:txBody>
                  <a:tcPr/>
                </a:tc>
                <a:tc hMerge="1">
                  <a:txBody>
                    <a:bodyPr/>
                    <a:lstStyle/>
                    <a:p>
                      <a:endParaRPr lang="en-US" dirty="0"/>
                    </a:p>
                  </a:txBody>
                  <a:tcPr/>
                </a:tc>
              </a:tr>
              <a:tr h="370840">
                <a:tc>
                  <a:txBody>
                    <a:bodyPr/>
                    <a:lstStyle/>
                    <a:p>
                      <a:r>
                        <a:rPr lang="en-US" dirty="0" smtClean="0"/>
                        <a:t>b)  Will it be implemented in whole or partial airspace </a:t>
                      </a:r>
                      <a:endParaRPr lang="en-US" dirty="0"/>
                    </a:p>
                  </a:txBody>
                  <a:tcPr/>
                </a:tc>
                <a:tc gridSpan="2">
                  <a:txBody>
                    <a:bodyPr/>
                    <a:lstStyle/>
                    <a:p>
                      <a:r>
                        <a:rPr lang="en-US" dirty="0" smtClean="0"/>
                        <a:t>Whole airspace</a:t>
                      </a:r>
                      <a:r>
                        <a:rPr lang="en-US" baseline="0" dirty="0" smtClean="0"/>
                        <a:t>  -- 9</a:t>
                      </a:r>
                    </a:p>
                    <a:p>
                      <a:r>
                        <a:rPr lang="en-US" baseline="0" dirty="0" smtClean="0"/>
                        <a:t>Partial airspace -- 10</a:t>
                      </a:r>
                      <a:endParaRPr lang="en-US" dirty="0"/>
                    </a:p>
                  </a:txBody>
                  <a:tcPr/>
                </a:tc>
                <a:tc hMerge="1">
                  <a:txBody>
                    <a:bodyPr/>
                    <a:lstStyle/>
                    <a:p>
                      <a:endParaRPr lang="en-US" dirty="0"/>
                    </a:p>
                  </a:txBody>
                  <a:tcPr/>
                </a:tc>
              </a:tr>
              <a:tr h="370840">
                <a:tc gridSpan="3">
                  <a:txBody>
                    <a:bodyPr/>
                    <a:lstStyle/>
                    <a:p>
                      <a:r>
                        <a:rPr lang="en-US" dirty="0" smtClean="0"/>
                        <a:t>ADS-B implementation</a:t>
                      </a:r>
                      <a:r>
                        <a:rPr lang="en-US" baseline="0" dirty="0" smtClean="0"/>
                        <a:t> planned for enhanced surveillance in:</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i)     Non RADAR</a:t>
                      </a:r>
                      <a:r>
                        <a:rPr lang="en-US" baseline="0" dirty="0" smtClean="0"/>
                        <a:t> Area (NRA)</a:t>
                      </a:r>
                      <a:endParaRPr lang="en-US" dirty="0"/>
                    </a:p>
                  </a:txBody>
                  <a:tcPr/>
                </a:tc>
                <a:tc gridSpan="2">
                  <a:txBody>
                    <a:bodyPr/>
                    <a:lstStyle/>
                    <a:p>
                      <a:pPr algn="ctr"/>
                      <a:r>
                        <a:rPr lang="en-US" dirty="0" smtClean="0"/>
                        <a:t>16</a:t>
                      </a:r>
                      <a:endParaRPr lang="en-US" dirty="0"/>
                    </a:p>
                  </a:txBody>
                  <a:tcPr anchor="ctr"/>
                </a:tc>
                <a:tc hMerge="1">
                  <a:txBody>
                    <a:bodyPr/>
                    <a:lstStyle/>
                    <a:p>
                      <a:endParaRPr lang="en-US" dirty="0"/>
                    </a:p>
                  </a:txBody>
                  <a:tcPr/>
                </a:tc>
              </a:tr>
              <a:tr h="370840">
                <a:tc>
                  <a:txBody>
                    <a:bodyPr/>
                    <a:lstStyle/>
                    <a:p>
                      <a:r>
                        <a:rPr lang="en-US" dirty="0" smtClean="0"/>
                        <a:t>ii)    RADAR Area (RDA)</a:t>
                      </a:r>
                      <a:endParaRPr lang="en-US" dirty="0"/>
                    </a:p>
                  </a:txBody>
                  <a:tcPr/>
                </a:tc>
                <a:tc gridSpan="2">
                  <a:txBody>
                    <a:bodyPr/>
                    <a:lstStyle/>
                    <a:p>
                      <a:pPr algn="ctr"/>
                      <a:r>
                        <a:rPr lang="en-US" dirty="0" smtClean="0"/>
                        <a:t>14</a:t>
                      </a:r>
                      <a:endParaRPr lang="en-US" dirty="0"/>
                    </a:p>
                  </a:txBody>
                  <a:tcPr anchor="ctr"/>
                </a:tc>
                <a:tc hMerge="1">
                  <a:txBody>
                    <a:bodyPr/>
                    <a:lstStyle/>
                    <a:p>
                      <a:endParaRPr lang="en-US" dirty="0"/>
                    </a:p>
                  </a:txBody>
                  <a:tcPr/>
                </a:tc>
              </a:tr>
              <a:tr h="370840">
                <a:tc>
                  <a:txBody>
                    <a:bodyPr/>
                    <a:lstStyle/>
                    <a:p>
                      <a:r>
                        <a:rPr lang="en-US" dirty="0" smtClean="0"/>
                        <a:t>iii)   Aerodrome/Terminal Area (APT)</a:t>
                      </a:r>
                      <a:endParaRPr lang="en-US" dirty="0"/>
                    </a:p>
                  </a:txBody>
                  <a:tcPr/>
                </a:tc>
                <a:tc gridSpan="2">
                  <a:txBody>
                    <a:bodyPr/>
                    <a:lstStyle/>
                    <a:p>
                      <a:pPr algn="ctr"/>
                      <a:r>
                        <a:rPr lang="en-US" dirty="0" smtClean="0"/>
                        <a:t>13</a:t>
                      </a:r>
                      <a:endParaRPr lang="en-US" dirty="0"/>
                    </a:p>
                  </a:txBody>
                  <a:tcPr anchor="ctr"/>
                </a:tc>
                <a:tc hMerge="1">
                  <a:txBody>
                    <a:bodyPr/>
                    <a:lstStyle/>
                    <a:p>
                      <a:endParaRPr lang="en-US" dirty="0"/>
                    </a:p>
                  </a:txBody>
                  <a:tcPr/>
                </a:tc>
              </a:tr>
              <a:tr h="370840">
                <a:tc>
                  <a:txBody>
                    <a:bodyPr/>
                    <a:lstStyle/>
                    <a:p>
                      <a:r>
                        <a:rPr lang="en-US" dirty="0" smtClean="0"/>
                        <a:t>iv)   Support surveillance</a:t>
                      </a:r>
                      <a:r>
                        <a:rPr lang="en-US" baseline="0" dirty="0" smtClean="0"/>
                        <a:t> data sharing</a:t>
                      </a:r>
                      <a:endParaRPr lang="en-US" dirty="0"/>
                    </a:p>
                  </a:txBody>
                  <a:tcPr/>
                </a:tc>
                <a:tc gridSpan="2">
                  <a:txBody>
                    <a:bodyPr/>
                    <a:lstStyle/>
                    <a:p>
                      <a:pPr algn="ctr"/>
                      <a:r>
                        <a:rPr lang="en-US" dirty="0" smtClean="0"/>
                        <a:t>   9</a:t>
                      </a:r>
                      <a:endParaRPr lang="en-US" dirty="0"/>
                    </a:p>
                  </a:txBody>
                  <a:tcPr anchor="ctr"/>
                </a:tc>
                <a:tc hMerge="1">
                  <a:txBody>
                    <a:bodyPr/>
                    <a:lstStyle/>
                    <a:p>
                      <a:endParaRPr lang="en-US" dirty="0"/>
                    </a:p>
                  </a:txBody>
                  <a:tcPr/>
                </a:tc>
              </a:tr>
            </a:tbl>
          </a:graphicData>
        </a:graphic>
      </p:graphicFrame>
    </p:spTree>
    <p:extLst>
      <p:ext uri="{BB962C8B-B14F-4D97-AF65-F5344CB8AC3E}">
        <p14:creationId xmlns:p14="http://schemas.microsoft.com/office/powerpoint/2010/main" val="324175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lstStyle/>
          <a:p>
            <a:r>
              <a:rPr lang="en-US" dirty="0" smtClean="0"/>
              <a:t>GNSS SURVEY - 17</a:t>
            </a:r>
            <a:endParaRPr lang="en-US" dirty="0"/>
          </a:p>
        </p:txBody>
      </p:sp>
      <p:sp>
        <p:nvSpPr>
          <p:cNvPr id="4" name="Content Placeholder 3"/>
          <p:cNvSpPr>
            <a:spLocks noGrp="1"/>
          </p:cNvSpPr>
          <p:nvPr>
            <p:ph idx="1"/>
          </p:nvPr>
        </p:nvSpPr>
        <p:spPr/>
        <p:txBody>
          <a:bodyPr/>
          <a:lstStyle/>
          <a:p>
            <a:r>
              <a:rPr lang="en-US" dirty="0" smtClean="0"/>
              <a:t>Help/Guidance</a:t>
            </a:r>
          </a:p>
          <a:p>
            <a:endParaRPr lang="en-US" dirty="0"/>
          </a:p>
          <a:p>
            <a:endParaRPr lang="en-US" dirty="0" smtClean="0"/>
          </a:p>
          <a:p>
            <a:r>
              <a:rPr lang="en-US" i="1" dirty="0" smtClean="0"/>
              <a:t>APANPIRG/22, based on the response from the States/Administrations agreed that a Seminar/Workshop be conducted in conjunction with the PBN Task Force meeting and adopted Conclusion 22/26.</a:t>
            </a:r>
          </a:p>
          <a:p>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graphicFrame>
        <p:nvGraphicFramePr>
          <p:cNvPr id="6" name="Table 5"/>
          <p:cNvGraphicFramePr>
            <a:graphicFrameLocks noGrp="1"/>
          </p:cNvGraphicFramePr>
          <p:nvPr>
            <p:extLst>
              <p:ext uri="{D42A27DB-BD31-4B8C-83A1-F6EECF244321}">
                <p14:modId xmlns:p14="http://schemas.microsoft.com/office/powerpoint/2010/main" val="2925923180"/>
              </p:ext>
            </p:extLst>
          </p:nvPr>
        </p:nvGraphicFramePr>
        <p:xfrm>
          <a:off x="533400" y="2286000"/>
          <a:ext cx="7848600" cy="1010920"/>
        </p:xfrm>
        <a:graphic>
          <a:graphicData uri="http://schemas.openxmlformats.org/drawingml/2006/table">
            <a:tbl>
              <a:tblPr firstRow="1" bandRow="1">
                <a:tableStyleId>{5C22544A-7EE6-4342-B048-85BDC9FD1C3A}</a:tableStyleId>
              </a:tblPr>
              <a:tblGrid>
                <a:gridCol w="5257800"/>
                <a:gridCol w="1371600"/>
                <a:gridCol w="12192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Does</a:t>
                      </a:r>
                      <a:r>
                        <a:rPr lang="en-US" baseline="0" dirty="0" smtClean="0"/>
                        <a:t> your State need any help/guidance from ICAO in the development of GNSS plan and its implementation</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7</a:t>
                      </a:r>
                      <a:endParaRPr lang="en-US" dirty="0"/>
                    </a:p>
                  </a:txBody>
                  <a:tcPr anchor="ctr"/>
                </a:tc>
              </a:tr>
            </a:tbl>
          </a:graphicData>
        </a:graphic>
      </p:graphicFrame>
    </p:spTree>
    <p:extLst>
      <p:ext uri="{BB962C8B-B14F-4D97-AF65-F5344CB8AC3E}">
        <p14:creationId xmlns:p14="http://schemas.microsoft.com/office/powerpoint/2010/main" val="90409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US" dirty="0" smtClean="0"/>
              <a:t>RECOMMENDATIONS</a:t>
            </a:r>
            <a:endParaRPr lang="en-US" dirty="0"/>
          </a:p>
        </p:txBody>
      </p:sp>
      <p:sp>
        <p:nvSpPr>
          <p:cNvPr id="4" name="Content Placeholder 3"/>
          <p:cNvSpPr>
            <a:spLocks noGrp="1"/>
          </p:cNvSpPr>
          <p:nvPr>
            <p:ph idx="1"/>
          </p:nvPr>
        </p:nvSpPr>
        <p:spPr/>
        <p:txBody>
          <a:bodyPr>
            <a:normAutofit fontScale="92500" lnSpcReduction="20000"/>
          </a:bodyPr>
          <a:lstStyle/>
          <a:p>
            <a:r>
              <a:rPr lang="en-US" i="1" u="sng" dirty="0" smtClean="0"/>
              <a:t>Recommendation 1:</a:t>
            </a:r>
            <a:r>
              <a:rPr lang="en-US" i="1" dirty="0" smtClean="0"/>
              <a:t>  </a:t>
            </a:r>
            <a:r>
              <a:rPr lang="en-US" i="1" dirty="0"/>
              <a:t>Workshop may consider developing a recommendation for the States, which have not developed their integrated GNSS implementation plan to consider developing </a:t>
            </a:r>
            <a:r>
              <a:rPr lang="en-US" i="1" dirty="0" smtClean="0"/>
              <a:t>one</a:t>
            </a:r>
          </a:p>
          <a:p>
            <a:r>
              <a:rPr lang="en-US" i="1" u="sng" dirty="0" smtClean="0"/>
              <a:t>Recommendation 2:  </a:t>
            </a:r>
            <a:r>
              <a:rPr lang="en-US" i="1" dirty="0" smtClean="0"/>
              <a:t>Workshop may consider to recommend to ICAO, inclusion of GNSS as an element of ILS for the purpose of distance verification</a:t>
            </a:r>
          </a:p>
          <a:p>
            <a:r>
              <a:rPr lang="en-US" i="1" u="sng" dirty="0" smtClean="0"/>
              <a:t>Recommendation 3:</a:t>
            </a:r>
            <a:r>
              <a:rPr lang="en-US" i="1" dirty="0" smtClean="0"/>
              <a:t>  Workshop may consider to develop a guidance on how to support GNSS implementation efforts in the region. </a:t>
            </a:r>
            <a:endParaRPr lang="en-US" i="1" u="sng" dirty="0"/>
          </a:p>
          <a:p>
            <a:endParaRPr lang="en-US" i="1" u="sng" dirty="0"/>
          </a:p>
          <a:p>
            <a:endParaRPr lang="en-US" dirty="0"/>
          </a:p>
        </p:txBody>
      </p:sp>
      <p:sp>
        <p:nvSpPr>
          <p:cNvPr id="5" name="Footer Placeholder 4"/>
          <p:cNvSpPr>
            <a:spLocks noGrp="1"/>
          </p:cNvSpPr>
          <p:nvPr>
            <p:ph type="ftr" sz="quarter" idx="11"/>
          </p:nvPr>
        </p:nvSpPr>
        <p:spPr/>
        <p:txBody>
          <a:bodyPr/>
          <a:lstStyle/>
          <a:p>
            <a:r>
              <a:rPr lang="en-US" dirty="0"/>
              <a:t>GNSS IMPLEMENTATION SEMINAR</a:t>
            </a:r>
          </a:p>
        </p:txBody>
      </p:sp>
    </p:spTree>
    <p:extLst>
      <p:ext uri="{BB962C8B-B14F-4D97-AF65-F5344CB8AC3E}">
        <p14:creationId xmlns:p14="http://schemas.microsoft.com/office/powerpoint/2010/main" val="369232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GNSS IMPLEMENTATION SEMINAR</a:t>
            </a:r>
          </a:p>
        </p:txBody>
      </p:sp>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sp>
        <p:nvSpPr>
          <p:cNvPr id="6" name="Rectangle 5"/>
          <p:cNvSpPr/>
          <p:nvPr/>
        </p:nvSpPr>
        <p:spPr>
          <a:xfrm>
            <a:off x="2646025" y="2967335"/>
            <a:ext cx="3851953"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THANK YOU </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896157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US" dirty="0" smtClean="0"/>
              <a:t>GNSS SURVEY</a:t>
            </a:r>
            <a:endParaRPr lang="en-US" dirty="0"/>
          </a:p>
        </p:txBody>
      </p:sp>
      <p:sp>
        <p:nvSpPr>
          <p:cNvPr id="4" name="Content Placeholder 3"/>
          <p:cNvSpPr>
            <a:spLocks noGrp="1"/>
          </p:cNvSpPr>
          <p:nvPr>
            <p:ph idx="1"/>
          </p:nvPr>
        </p:nvSpPr>
        <p:spPr/>
        <p:txBody>
          <a:bodyPr>
            <a:normAutofit lnSpcReduction="10000"/>
          </a:bodyPr>
          <a:lstStyle/>
          <a:p>
            <a:r>
              <a:rPr lang="en-US" dirty="0" smtClean="0"/>
              <a:t>APANPIRG noted with concern slow progress of GNSS implementation in the region</a:t>
            </a:r>
          </a:p>
          <a:p>
            <a:r>
              <a:rPr lang="en-US" dirty="0" smtClean="0"/>
              <a:t>Survey questionnaire developed with the active cooperation of HQ and some external agencies</a:t>
            </a:r>
          </a:p>
          <a:p>
            <a:r>
              <a:rPr lang="en-US" dirty="0" smtClean="0"/>
              <a:t>Questionnaire circulated 30 November 2010</a:t>
            </a:r>
          </a:p>
          <a:p>
            <a:r>
              <a:rPr lang="en-US" dirty="0" smtClean="0"/>
              <a:t>Reminder issued on 11 May 2011.</a:t>
            </a:r>
          </a:p>
          <a:p>
            <a:r>
              <a:rPr lang="en-US" dirty="0" smtClean="0"/>
              <a:t>24 Responses received till July 2011 (40% response rate)</a:t>
            </a:r>
            <a:endParaRPr lang="en-US" dirty="0"/>
          </a:p>
        </p:txBody>
      </p:sp>
      <p:sp>
        <p:nvSpPr>
          <p:cNvPr id="5" name="Footer Placeholder 4"/>
          <p:cNvSpPr>
            <a:spLocks noGrp="1"/>
          </p:cNvSpPr>
          <p:nvPr>
            <p:ph type="ftr" sz="quarter" idx="11"/>
          </p:nvPr>
        </p:nvSpPr>
        <p:spPr/>
        <p:txBody>
          <a:bodyPr/>
          <a:lstStyle/>
          <a:p>
            <a:r>
              <a:rPr lang="en-US" dirty="0" smtClean="0"/>
              <a:t>GNSS IMPLEMENTATION SEMINAR</a:t>
            </a:r>
            <a:endParaRPr lang="en-US" dirty="0"/>
          </a:p>
        </p:txBody>
      </p:sp>
    </p:spTree>
    <p:extLst>
      <p:ext uri="{BB962C8B-B14F-4D97-AF65-F5344CB8AC3E}">
        <p14:creationId xmlns:p14="http://schemas.microsoft.com/office/powerpoint/2010/main" val="136385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SURVEY- 1</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t>1. </a:t>
            </a:r>
            <a:r>
              <a:rPr lang="en-US" b="1" dirty="0" smtClean="0"/>
              <a:t>Has your State developed any plan to implement GNSS?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i="1" dirty="0" smtClean="0"/>
              <a:t>Out of the 24 States that responded to the survey questionnaire, 19 States informed that they had developed plans for the implementation of GNSS, but 5 States responded that they had not developed any such plan. </a:t>
            </a:r>
          </a:p>
          <a:p>
            <a:pPr marL="0" indent="0">
              <a:buNone/>
            </a:pPr>
            <a:r>
              <a:rPr lang="en-US" i="1" dirty="0" smtClean="0"/>
              <a:t> </a:t>
            </a:r>
            <a:endParaRPr lang="en-US" i="1" dirty="0"/>
          </a:p>
          <a:p>
            <a:pPr marL="0" indent="0">
              <a:buNone/>
            </a:pPr>
            <a:r>
              <a:rPr lang="en-US" i="1" u="sng" dirty="0" smtClean="0"/>
              <a:t>Recommendation:</a:t>
            </a:r>
            <a:r>
              <a:rPr lang="en-US" i="1" dirty="0" smtClean="0"/>
              <a:t>  Workshop may consider developing a recommendation for the States, which have not developed their integrated GNSS implementation plan to consider developing one</a:t>
            </a:r>
            <a:endParaRPr lang="en-US" i="1" u="sng"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700410"/>
              </p:ext>
            </p:extLst>
          </p:nvPr>
        </p:nvGraphicFramePr>
        <p:xfrm>
          <a:off x="838200" y="2057400"/>
          <a:ext cx="7620000" cy="1010920"/>
        </p:xfrm>
        <a:graphic>
          <a:graphicData uri="http://schemas.openxmlformats.org/drawingml/2006/table">
            <a:tbl>
              <a:tblPr firstRow="1" bandRow="1">
                <a:tableStyleId>{5C22544A-7EE6-4342-B048-85BDC9FD1C3A}</a:tableStyleId>
              </a:tblPr>
              <a:tblGrid>
                <a:gridCol w="4267200"/>
                <a:gridCol w="1752600"/>
                <a:gridCol w="16002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Has your State developed any plan to implement GNSS (Yes, No)</a:t>
                      </a:r>
                      <a:endParaRPr lang="en-US" dirty="0"/>
                    </a:p>
                  </a:txBody>
                  <a:tcPr/>
                </a:tc>
                <a:tc>
                  <a:txBody>
                    <a:bodyPr/>
                    <a:lstStyle/>
                    <a:p>
                      <a:pPr algn="ctr"/>
                      <a:r>
                        <a:rPr lang="en-US" dirty="0" smtClean="0"/>
                        <a:t>19</a:t>
                      </a:r>
                      <a:endParaRPr lang="en-US" dirty="0"/>
                    </a:p>
                  </a:txBody>
                  <a:tcPr/>
                </a:tc>
                <a:tc>
                  <a:txBody>
                    <a:bodyPr/>
                    <a:lstStyle/>
                    <a:p>
                      <a:pPr algn="ctr"/>
                      <a:r>
                        <a:rPr lang="en-US" dirty="0" smtClean="0"/>
                        <a:t>5</a:t>
                      </a:r>
                      <a:endParaRPr lang="en-US" dirty="0"/>
                    </a:p>
                  </a:txBody>
                  <a:tcPr/>
                </a:tc>
              </a:tr>
            </a:tbl>
          </a:graphicData>
        </a:graphic>
      </p:graphicFrame>
      <p:sp>
        <p:nvSpPr>
          <p:cNvPr id="5" name="Rectangle 4"/>
          <p:cNvSpPr/>
          <p:nvPr/>
        </p:nvSpPr>
        <p:spPr>
          <a:xfrm>
            <a:off x="3429000" y="6596390"/>
            <a:ext cx="2172390" cy="261610"/>
          </a:xfrm>
          <a:prstGeom prst="rect">
            <a:avLst/>
          </a:prstGeom>
        </p:spPr>
        <p:txBody>
          <a:bodyPr wrap="none">
            <a:spAutoFit/>
          </a:bodyPr>
          <a:lstStyle/>
          <a:p>
            <a:r>
              <a:rPr lang="en-US" sz="1100" dirty="0">
                <a:solidFill>
                  <a:schemeClr val="bg1"/>
                </a:solidFill>
              </a:rPr>
              <a:t>GNSS IMPLEMENTATION SEMINAR</a:t>
            </a:r>
          </a:p>
        </p:txBody>
      </p:sp>
    </p:spTree>
    <p:extLst>
      <p:ext uri="{BB962C8B-B14F-4D97-AF65-F5344CB8AC3E}">
        <p14:creationId xmlns:p14="http://schemas.microsoft.com/office/powerpoint/2010/main" val="139974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SURVEY - 2</a:t>
            </a:r>
            <a:endParaRPr lang="en-US" dirty="0"/>
          </a:p>
        </p:txBody>
      </p:sp>
      <p:sp>
        <p:nvSpPr>
          <p:cNvPr id="3" name="Content Placeholder 2"/>
          <p:cNvSpPr>
            <a:spLocks noGrp="1"/>
          </p:cNvSpPr>
          <p:nvPr>
            <p:ph idx="1"/>
          </p:nvPr>
        </p:nvSpPr>
        <p:spPr>
          <a:xfrm>
            <a:off x="152400" y="1295400"/>
            <a:ext cx="8915400" cy="5562600"/>
          </a:xfrm>
        </p:spPr>
        <p:txBody>
          <a:bodyPr>
            <a:normAutofit fontScale="92500"/>
          </a:bodyPr>
          <a:lstStyle/>
          <a:p>
            <a:r>
              <a:rPr lang="en-US" dirty="0" smtClean="0"/>
              <a:t>Approval</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2600" dirty="0" smtClean="0"/>
              <a:t>Most of the Administrations provide on a Supplementary Basis for RNAV, SIDs/STARs, Non-Precision Approach, Approach with Vertical Guidance and Precision Approach.  Many Administrations are also providing approval for Oceanic/Remote Area on a “Sole  Means” basis.</a:t>
            </a:r>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49347606"/>
              </p:ext>
            </p:extLst>
          </p:nvPr>
        </p:nvGraphicFramePr>
        <p:xfrm>
          <a:off x="609600" y="1828800"/>
          <a:ext cx="7620000" cy="3134360"/>
        </p:xfrm>
        <a:graphic>
          <a:graphicData uri="http://schemas.openxmlformats.org/drawingml/2006/table">
            <a:tbl>
              <a:tblPr firstRow="1" bandRow="1">
                <a:tableStyleId>{5C22544A-7EE6-4342-B048-85BDC9FD1C3A}</a:tableStyleId>
              </a:tblPr>
              <a:tblGrid>
                <a:gridCol w="3810000"/>
                <a:gridCol w="1371600"/>
                <a:gridCol w="1219200"/>
                <a:gridCol w="1219200"/>
              </a:tblGrid>
              <a:tr h="370840">
                <a:tc>
                  <a:txBody>
                    <a:bodyPr/>
                    <a:lstStyle/>
                    <a:p>
                      <a:pPr algn="ctr"/>
                      <a:r>
                        <a:rPr lang="en-US" dirty="0" smtClean="0"/>
                        <a:t>SURVEY ITEM</a:t>
                      </a:r>
                      <a:endParaRPr lang="en-US" dirty="0"/>
                    </a:p>
                  </a:txBody>
                  <a:tcPr/>
                </a:tc>
                <a:tc>
                  <a:txBody>
                    <a:bodyPr/>
                    <a:lstStyle/>
                    <a:p>
                      <a:pPr algn="ctr"/>
                      <a:r>
                        <a:rPr lang="en-US" dirty="0" smtClean="0"/>
                        <a:t>SUPPLEMENTARY</a:t>
                      </a:r>
                      <a:endParaRPr lang="en-US" dirty="0"/>
                    </a:p>
                  </a:txBody>
                  <a:tcPr/>
                </a:tc>
                <a:tc>
                  <a:txBody>
                    <a:bodyPr/>
                    <a:lstStyle/>
                    <a:p>
                      <a:r>
                        <a:rPr lang="en-US" dirty="0" smtClean="0"/>
                        <a:t>ONLY MEANS</a:t>
                      </a:r>
                      <a:endParaRPr lang="en-US" dirty="0"/>
                    </a:p>
                  </a:txBody>
                  <a:tcPr/>
                </a:tc>
                <a:tc>
                  <a:txBody>
                    <a:bodyPr/>
                    <a:lstStyle/>
                    <a:p>
                      <a:r>
                        <a:rPr lang="en-US" dirty="0" smtClean="0"/>
                        <a:t>SUPP/OM</a:t>
                      </a:r>
                      <a:endParaRPr lang="en-US" dirty="0"/>
                    </a:p>
                  </a:txBody>
                  <a:tcPr/>
                </a:tc>
              </a:tr>
              <a:tr h="370840">
                <a:tc>
                  <a:txBody>
                    <a:bodyPr/>
                    <a:lstStyle/>
                    <a:p>
                      <a:r>
                        <a:rPr lang="en-US" dirty="0" smtClean="0"/>
                        <a:t>Oceanic/Remote</a:t>
                      </a:r>
                      <a:r>
                        <a:rPr lang="en-US" baseline="0" dirty="0" smtClean="0"/>
                        <a:t> Area</a:t>
                      </a:r>
                      <a:endParaRPr lang="en-US" dirty="0"/>
                    </a:p>
                  </a:txBody>
                  <a:tcPr/>
                </a:tc>
                <a:tc>
                  <a:txBody>
                    <a:bodyPr/>
                    <a:lstStyle/>
                    <a:p>
                      <a:pPr algn="ctr"/>
                      <a:r>
                        <a:rPr lang="en-US" dirty="0" smtClean="0"/>
                        <a:t>10</a:t>
                      </a:r>
                      <a:endParaRPr lang="en-US" dirty="0"/>
                    </a:p>
                  </a:txBody>
                  <a:tcPr/>
                </a:tc>
                <a:tc>
                  <a:txBody>
                    <a:bodyPr/>
                    <a:lstStyle/>
                    <a:p>
                      <a:pPr algn="ctr"/>
                      <a:r>
                        <a:rPr lang="en-US" dirty="0" smtClean="0"/>
                        <a:t>6</a:t>
                      </a:r>
                      <a:endParaRPr lang="en-US" dirty="0"/>
                    </a:p>
                  </a:txBody>
                  <a:tcPr/>
                </a:tc>
                <a:tc>
                  <a:txBody>
                    <a:bodyPr/>
                    <a:lstStyle/>
                    <a:p>
                      <a:pPr algn="ctr"/>
                      <a:r>
                        <a:rPr lang="en-US" dirty="0" smtClean="0"/>
                        <a:t>3</a:t>
                      </a:r>
                      <a:endParaRPr lang="en-US" dirty="0"/>
                    </a:p>
                  </a:txBody>
                  <a:tcPr/>
                </a:tc>
              </a:tr>
              <a:tr h="370840">
                <a:tc>
                  <a:txBody>
                    <a:bodyPr/>
                    <a:lstStyle/>
                    <a:p>
                      <a:r>
                        <a:rPr lang="en-US" dirty="0" smtClean="0"/>
                        <a:t>RNAV</a:t>
                      </a:r>
                      <a:endParaRPr lang="en-US" dirty="0"/>
                    </a:p>
                  </a:txBody>
                  <a:tcPr/>
                </a:tc>
                <a:tc>
                  <a:txBody>
                    <a:bodyPr/>
                    <a:lstStyle/>
                    <a:p>
                      <a:pPr algn="ctr"/>
                      <a:r>
                        <a:rPr lang="en-US" dirty="0" smtClean="0"/>
                        <a:t>14</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r h="370840">
                <a:tc>
                  <a:txBody>
                    <a:bodyPr/>
                    <a:lstStyle/>
                    <a:p>
                      <a:r>
                        <a:rPr lang="en-US" dirty="0" smtClean="0"/>
                        <a:t>SIDs/STARs</a:t>
                      </a:r>
                      <a:endParaRPr lang="en-US" dirty="0"/>
                    </a:p>
                  </a:txBody>
                  <a:tcPr/>
                </a:tc>
                <a:tc>
                  <a:txBody>
                    <a:bodyPr/>
                    <a:lstStyle/>
                    <a:p>
                      <a:pPr algn="ctr"/>
                      <a:r>
                        <a:rPr lang="en-US" dirty="0" smtClean="0"/>
                        <a:t>13</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r>
              <a:tr h="370840">
                <a:tc>
                  <a:txBody>
                    <a:bodyPr/>
                    <a:lstStyle/>
                    <a:p>
                      <a:r>
                        <a:rPr lang="en-US" dirty="0" smtClean="0"/>
                        <a:t>Non Precision Approach</a:t>
                      </a:r>
                      <a:endParaRPr lang="en-US" dirty="0"/>
                    </a:p>
                  </a:txBody>
                  <a:tcPr/>
                </a:tc>
                <a:tc>
                  <a:txBody>
                    <a:bodyPr/>
                    <a:lstStyle/>
                    <a:p>
                      <a:pPr algn="ctr"/>
                      <a:r>
                        <a:rPr lang="en-US" dirty="0" smtClean="0"/>
                        <a:t>13</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r>
              <a:tr h="370840">
                <a:tc>
                  <a:txBody>
                    <a:bodyPr/>
                    <a:lstStyle/>
                    <a:p>
                      <a:r>
                        <a:rPr lang="en-US" dirty="0" smtClean="0"/>
                        <a:t>Approach with </a:t>
                      </a:r>
                      <a:r>
                        <a:rPr lang="en-US" dirty="0" err="1" smtClean="0"/>
                        <a:t>Vert</a:t>
                      </a:r>
                      <a:r>
                        <a:rPr lang="en-US" dirty="0" smtClean="0"/>
                        <a:t> Guidance (</a:t>
                      </a:r>
                      <a:r>
                        <a:rPr lang="en-US" dirty="0" err="1" smtClean="0"/>
                        <a:t>Baro</a:t>
                      </a:r>
                      <a:r>
                        <a:rPr lang="en-US" dirty="0" smtClean="0"/>
                        <a:t> V-</a:t>
                      </a:r>
                      <a:r>
                        <a:rPr lang="en-US" dirty="0" err="1" smtClean="0"/>
                        <a:t>Nav</a:t>
                      </a:r>
                      <a:r>
                        <a:rPr lang="en-US" dirty="0" smtClean="0"/>
                        <a:t>, SBAS)</a:t>
                      </a:r>
                      <a:endParaRPr lang="en-US" dirty="0"/>
                    </a:p>
                  </a:txBody>
                  <a:tcPr/>
                </a:tc>
                <a:tc>
                  <a:txBody>
                    <a:bodyPr/>
                    <a:lstStyle/>
                    <a:p>
                      <a:pPr algn="ctr"/>
                      <a:r>
                        <a:rPr lang="en-US" dirty="0" smtClean="0"/>
                        <a:t>6</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r>
              <a:tr h="370840">
                <a:tc>
                  <a:txBody>
                    <a:bodyPr/>
                    <a:lstStyle/>
                    <a:p>
                      <a:r>
                        <a:rPr lang="en-US" dirty="0" smtClean="0"/>
                        <a:t>Precision Approach (GBAS/GLS)</a:t>
                      </a:r>
                      <a:r>
                        <a:rPr lang="en-US" baseline="0" dirty="0" smtClean="0"/>
                        <a:t> </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r>
            </a:tbl>
          </a:graphicData>
        </a:graphic>
      </p:graphicFrame>
    </p:spTree>
    <p:extLst>
      <p:ext uri="{BB962C8B-B14F-4D97-AF65-F5344CB8AC3E}">
        <p14:creationId xmlns:p14="http://schemas.microsoft.com/office/powerpoint/2010/main" val="2253785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SURVEY - 3</a:t>
            </a:r>
            <a:endParaRPr lang="en-US" dirty="0"/>
          </a:p>
        </p:txBody>
      </p:sp>
      <p:sp>
        <p:nvSpPr>
          <p:cNvPr id="3" name="Content Placeholder 2"/>
          <p:cNvSpPr>
            <a:spLocks noGrp="1"/>
          </p:cNvSpPr>
          <p:nvPr>
            <p:ph idx="1"/>
          </p:nvPr>
        </p:nvSpPr>
        <p:spPr/>
        <p:txBody>
          <a:bodyPr>
            <a:normAutofit lnSpcReduction="10000"/>
          </a:bodyPr>
          <a:lstStyle/>
          <a:p>
            <a:r>
              <a:rPr lang="en-US" dirty="0" smtClean="0"/>
              <a:t>Initiation of GNSS-based Services</a:t>
            </a:r>
            <a:endParaRPr lang="en-US" i="1" dirty="0" smtClean="0"/>
          </a:p>
          <a:p>
            <a:endParaRPr lang="en-US" i="1" dirty="0"/>
          </a:p>
          <a:p>
            <a:endParaRPr lang="en-US" i="1" dirty="0" smtClean="0"/>
          </a:p>
          <a:p>
            <a:endParaRPr lang="en-US" i="1" dirty="0"/>
          </a:p>
          <a:p>
            <a:r>
              <a:rPr lang="en-US" i="1" dirty="0" smtClean="0"/>
              <a:t>Some States initiated GNSS implementation in their regions after receiving request for provision from the airline operators, some States took their own initiative for GNSS implementation</a:t>
            </a:r>
          </a:p>
          <a:p>
            <a:endParaRPr lang="en-US" dirty="0"/>
          </a:p>
          <a:p>
            <a:endParaRPr lang="en-US" dirty="0" smtClean="0"/>
          </a:p>
          <a:p>
            <a:endParaRPr lang="en-US" dirty="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9137529"/>
              </p:ext>
            </p:extLst>
          </p:nvPr>
        </p:nvGraphicFramePr>
        <p:xfrm>
          <a:off x="457200" y="2362200"/>
          <a:ext cx="8077200" cy="1285240"/>
        </p:xfrm>
        <a:graphic>
          <a:graphicData uri="http://schemas.openxmlformats.org/drawingml/2006/table">
            <a:tbl>
              <a:tblPr firstRow="1" bandRow="1">
                <a:tableStyleId>{5C22544A-7EE6-4342-B048-85BDC9FD1C3A}</a:tableStyleId>
              </a:tblPr>
              <a:tblGrid>
                <a:gridCol w="4876800"/>
                <a:gridCol w="1676400"/>
                <a:gridCol w="15240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Has</a:t>
                      </a:r>
                      <a:r>
                        <a:rPr lang="en-US" baseline="0" dirty="0" smtClean="0"/>
                        <a:t> your Administration received requests from domestic/international aircraft operators to provide GNSS-based services?</a:t>
                      </a:r>
                      <a:endParaRPr lang="en-US" dirty="0"/>
                    </a:p>
                  </a:txBody>
                  <a:tcPr/>
                </a:tc>
                <a:tc>
                  <a:txBody>
                    <a:bodyPr/>
                    <a:lstStyle/>
                    <a:p>
                      <a:pPr algn="ctr"/>
                      <a:r>
                        <a:rPr lang="en-US" dirty="0" smtClean="0"/>
                        <a:t>18</a:t>
                      </a:r>
                      <a:endParaRPr lang="en-US" dirty="0"/>
                    </a:p>
                  </a:txBody>
                  <a:tcPr/>
                </a:tc>
                <a:tc>
                  <a:txBody>
                    <a:bodyPr/>
                    <a:lstStyle/>
                    <a:p>
                      <a:pPr algn="ctr"/>
                      <a:r>
                        <a:rPr lang="en-US" dirty="0" smtClean="0"/>
                        <a:t>5</a:t>
                      </a:r>
                      <a:endParaRPr lang="en-US" dirty="0"/>
                    </a:p>
                  </a:txBody>
                  <a:tcPr/>
                </a:tc>
              </a:tr>
            </a:tbl>
          </a:graphicData>
        </a:graphic>
      </p:graphicFrame>
    </p:spTree>
    <p:extLst>
      <p:ext uri="{BB962C8B-B14F-4D97-AF65-F5344CB8AC3E}">
        <p14:creationId xmlns:p14="http://schemas.microsoft.com/office/powerpoint/2010/main" val="323233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SURVEY - 6</a:t>
            </a:r>
            <a:endParaRPr lang="en-US" dirty="0"/>
          </a:p>
        </p:txBody>
      </p:sp>
      <p:sp>
        <p:nvSpPr>
          <p:cNvPr id="3" name="Content Placeholder 2"/>
          <p:cNvSpPr>
            <a:spLocks noGrp="1"/>
          </p:cNvSpPr>
          <p:nvPr>
            <p:ph idx="1"/>
          </p:nvPr>
        </p:nvSpPr>
        <p:spPr>
          <a:xfrm>
            <a:off x="228600" y="1600200"/>
            <a:ext cx="8686800" cy="4800600"/>
          </a:xfrm>
        </p:spPr>
        <p:txBody>
          <a:bodyPr>
            <a:normAutofit fontScale="62500" lnSpcReduction="20000"/>
          </a:bodyPr>
          <a:lstStyle/>
          <a:p>
            <a:r>
              <a:rPr lang="en-US" dirty="0" smtClean="0"/>
              <a:t>Aircraft Equipage</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sz="3800" i="1" dirty="0" smtClean="0"/>
              <a:t>Many of the Administrations did not provide any information in respect of level of aircraft equipage.  In some Administrations up to 97% of the domestic aircraft were reported to be equipped, but in one Administration the level of equipage was as low as 4%.  The equipage for international operations varied between 12 and 100%.  Level of aircraft equipage may be an important factor for promoting adoption of GNSS</a:t>
            </a:r>
            <a:endParaRPr lang="en-US" sz="3800" i="1" dirty="0"/>
          </a:p>
          <a:p>
            <a:endParaRPr lang="en-US"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8803556"/>
              </p:ext>
            </p:extLst>
          </p:nvPr>
        </p:nvGraphicFramePr>
        <p:xfrm>
          <a:off x="762000" y="1981200"/>
          <a:ext cx="7010400" cy="2021840"/>
        </p:xfrm>
        <a:graphic>
          <a:graphicData uri="http://schemas.openxmlformats.org/drawingml/2006/table">
            <a:tbl>
              <a:tblPr firstRow="1" bandRow="1">
                <a:tableStyleId>{5C22544A-7EE6-4342-B048-85BDC9FD1C3A}</a:tableStyleId>
              </a:tblPr>
              <a:tblGrid>
                <a:gridCol w="3733800"/>
                <a:gridCol w="1905000"/>
                <a:gridCol w="1371600"/>
              </a:tblGrid>
              <a:tr h="370840">
                <a:tc gridSpan="2">
                  <a:txBody>
                    <a:bodyPr/>
                    <a:lstStyle/>
                    <a:p>
                      <a:pPr algn="ctr"/>
                      <a:r>
                        <a:rPr lang="en-US" dirty="0" smtClean="0"/>
                        <a:t>SURVEY TASK</a:t>
                      </a:r>
                      <a:endParaRPr lang="en-US" dirty="0"/>
                    </a:p>
                  </a:txBody>
                  <a:tcPr/>
                </a:tc>
                <a:tc hMerge="1">
                  <a:txBody>
                    <a:bodyPr/>
                    <a:lstStyle/>
                    <a:p>
                      <a:pPr algn="ctr"/>
                      <a:endParaRPr lang="en-US" dirty="0"/>
                    </a:p>
                  </a:txBody>
                  <a:tcPr/>
                </a:tc>
                <a:tc>
                  <a:txBody>
                    <a:bodyPr/>
                    <a:lstStyle/>
                    <a:p>
                      <a:pPr algn="ctr"/>
                      <a:r>
                        <a:rPr lang="en-US" dirty="0" smtClean="0"/>
                        <a:t>LEVEL</a:t>
                      </a:r>
                      <a:endParaRPr lang="en-US" dirty="0"/>
                    </a:p>
                  </a:txBody>
                  <a:tcPr/>
                </a:tc>
              </a:tr>
              <a:tr h="370840">
                <a:tc gridSpan="2">
                  <a:txBody>
                    <a:bodyPr/>
                    <a:lstStyle/>
                    <a:p>
                      <a:r>
                        <a:rPr lang="en-US" dirty="0" smtClean="0"/>
                        <a:t>What percentage</a:t>
                      </a:r>
                      <a:r>
                        <a:rPr lang="en-US" baseline="0" dirty="0" smtClean="0"/>
                        <a:t> of aircraft, registered in your State is equipped with GNSS avionics?</a:t>
                      </a:r>
                      <a:endParaRPr lang="en-US" dirty="0"/>
                    </a:p>
                  </a:txBody>
                  <a:tcPr/>
                </a:tc>
                <a:tc hMerge="1">
                  <a:txBody>
                    <a:bodyPr/>
                    <a:lstStyle/>
                    <a:p>
                      <a:endParaRPr lang="en-US" dirty="0"/>
                    </a:p>
                  </a:txBody>
                  <a:tcPr/>
                </a:tc>
                <a:tc>
                  <a:txBody>
                    <a:bodyPr/>
                    <a:lstStyle/>
                    <a:p>
                      <a:endParaRPr lang="en-US" dirty="0"/>
                    </a:p>
                  </a:txBody>
                  <a:tcPr/>
                </a:tc>
              </a:tr>
              <a:tr h="370840">
                <a:tc gridSpan="2">
                  <a:txBody>
                    <a:bodyPr/>
                    <a:lstStyle/>
                    <a:p>
                      <a:r>
                        <a:rPr lang="en-US" dirty="0" smtClean="0"/>
                        <a:t>A) Domestic</a:t>
                      </a:r>
                      <a:r>
                        <a:rPr lang="en-US" baseline="0" dirty="0" smtClean="0"/>
                        <a:t> with C129 or equivalent (or C145/146 etc.)</a:t>
                      </a:r>
                      <a:endParaRPr lang="en-US" dirty="0"/>
                    </a:p>
                  </a:txBody>
                  <a:tcPr/>
                </a:tc>
                <a:tc hMerge="1">
                  <a:txBody>
                    <a:bodyPr/>
                    <a:lstStyle/>
                    <a:p>
                      <a:endParaRPr lang="en-US" dirty="0"/>
                    </a:p>
                  </a:txBody>
                  <a:tcPr/>
                </a:tc>
                <a:tc>
                  <a:txBody>
                    <a:bodyPr/>
                    <a:lstStyle/>
                    <a:p>
                      <a:r>
                        <a:rPr lang="en-US" dirty="0" smtClean="0"/>
                        <a:t>&gt;10% - 13</a:t>
                      </a:r>
                      <a:endParaRPr lang="en-US" dirty="0"/>
                    </a:p>
                  </a:txBody>
                  <a:tcPr/>
                </a:tc>
              </a:tr>
              <a:tr h="370840">
                <a:tc>
                  <a:txBody>
                    <a:bodyPr/>
                    <a:lstStyle/>
                    <a:p>
                      <a:r>
                        <a:rPr lang="en-US" dirty="0" smtClean="0"/>
                        <a:t>B)  Int’l C129 or equivalent</a:t>
                      </a:r>
                      <a:r>
                        <a:rPr lang="en-US" baseline="0" dirty="0" smtClean="0"/>
                        <a:t>  (or C145/146) </a:t>
                      </a:r>
                      <a:endParaRPr lang="en-US" dirty="0"/>
                    </a:p>
                  </a:txBody>
                  <a:tcPr/>
                </a:tc>
                <a:tc>
                  <a:txBody>
                    <a:bodyPr/>
                    <a:lstStyle/>
                    <a:p>
                      <a:endParaRPr lang="en-US" dirty="0"/>
                    </a:p>
                  </a:txBody>
                  <a:tcPr/>
                </a:tc>
                <a:tc>
                  <a:txBody>
                    <a:bodyPr/>
                    <a:lstStyle/>
                    <a:p>
                      <a:r>
                        <a:rPr lang="en-US" dirty="0" smtClean="0"/>
                        <a:t>&gt;50% - 12</a:t>
                      </a:r>
                      <a:endParaRPr lang="en-US" dirty="0"/>
                    </a:p>
                  </a:txBody>
                  <a:tcPr/>
                </a:tc>
              </a:tr>
            </a:tbl>
          </a:graphicData>
        </a:graphic>
      </p:graphicFrame>
    </p:spTree>
    <p:extLst>
      <p:ext uri="{BB962C8B-B14F-4D97-AF65-F5344CB8AC3E}">
        <p14:creationId xmlns:p14="http://schemas.microsoft.com/office/powerpoint/2010/main" val="3860984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SURVEY - 7</a:t>
            </a:r>
            <a:endParaRPr lang="en-US" dirty="0"/>
          </a:p>
        </p:txBody>
      </p:sp>
      <p:sp>
        <p:nvSpPr>
          <p:cNvPr id="3" name="Content Placeholder 2"/>
          <p:cNvSpPr>
            <a:spLocks noGrp="1"/>
          </p:cNvSpPr>
          <p:nvPr>
            <p:ph idx="1"/>
          </p:nvPr>
        </p:nvSpPr>
        <p:spPr/>
        <p:txBody>
          <a:bodyPr/>
          <a:lstStyle/>
          <a:p>
            <a:r>
              <a:rPr lang="en-US" dirty="0" smtClean="0"/>
              <a:t>Instrument Approaches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8039518"/>
              </p:ext>
            </p:extLst>
          </p:nvPr>
        </p:nvGraphicFramePr>
        <p:xfrm>
          <a:off x="533400" y="2133600"/>
          <a:ext cx="8229600" cy="3977640"/>
        </p:xfrm>
        <a:graphic>
          <a:graphicData uri="http://schemas.openxmlformats.org/drawingml/2006/table">
            <a:tbl>
              <a:tblPr firstRow="1" bandRow="1">
                <a:tableStyleId>{5C22544A-7EE6-4342-B048-85BDC9FD1C3A}</a:tableStyleId>
              </a:tblPr>
              <a:tblGrid>
                <a:gridCol w="6553200"/>
                <a:gridCol w="1676400"/>
              </a:tblGrid>
              <a:tr h="370840">
                <a:tc>
                  <a:txBody>
                    <a:bodyPr/>
                    <a:lstStyle/>
                    <a:p>
                      <a:pPr algn="ctr"/>
                      <a:r>
                        <a:rPr lang="en-US" dirty="0" smtClean="0"/>
                        <a:t>SURVEY</a:t>
                      </a:r>
                      <a:r>
                        <a:rPr lang="en-US" baseline="0" dirty="0" smtClean="0"/>
                        <a:t> ITEMS</a:t>
                      </a:r>
                      <a:endParaRPr lang="en-US" dirty="0"/>
                    </a:p>
                  </a:txBody>
                  <a:tcPr/>
                </a:tc>
                <a:tc>
                  <a:txBody>
                    <a:bodyPr/>
                    <a:lstStyle/>
                    <a:p>
                      <a:pPr algn="ctr"/>
                      <a:r>
                        <a:rPr lang="en-US" dirty="0" smtClean="0"/>
                        <a:t>NO.</a:t>
                      </a:r>
                      <a:endParaRPr lang="en-US" dirty="0"/>
                    </a:p>
                  </a:txBody>
                  <a:tcPr/>
                </a:tc>
              </a:tr>
              <a:tr h="370840">
                <a:tc gridSpan="2">
                  <a:txBody>
                    <a:bodyPr/>
                    <a:lstStyle/>
                    <a:p>
                      <a:r>
                        <a:rPr lang="en-US" dirty="0" smtClean="0"/>
                        <a:t>What is the number of runway in your</a:t>
                      </a:r>
                      <a:r>
                        <a:rPr lang="en-US" baseline="0" dirty="0" smtClean="0"/>
                        <a:t> State that meet instrument standards but do not have instrument approach or are served by a circling procedure only?</a:t>
                      </a:r>
                      <a:endParaRPr lang="en-US" dirty="0"/>
                    </a:p>
                  </a:txBody>
                  <a:tcPr/>
                </a:tc>
                <a:tc hMerge="1">
                  <a:txBody>
                    <a:bodyPr/>
                    <a:lstStyle/>
                    <a:p>
                      <a:endParaRPr lang="en-US" dirty="0"/>
                    </a:p>
                  </a:txBody>
                  <a:tcPr/>
                </a:tc>
              </a:tr>
              <a:tr h="370840">
                <a:tc>
                  <a:txBody>
                    <a:bodyPr/>
                    <a:lstStyle/>
                    <a:p>
                      <a:r>
                        <a:rPr lang="en-US" dirty="0" smtClean="0"/>
                        <a:t>Japan</a:t>
                      </a:r>
                      <a:endParaRPr lang="en-US" dirty="0"/>
                    </a:p>
                  </a:txBody>
                  <a:tcPr/>
                </a:tc>
                <a:tc>
                  <a:txBody>
                    <a:bodyPr/>
                    <a:lstStyle/>
                    <a:p>
                      <a:r>
                        <a:rPr lang="en-US" dirty="0" smtClean="0"/>
                        <a:t>81</a:t>
                      </a:r>
                      <a:endParaRPr lang="en-US" dirty="0"/>
                    </a:p>
                  </a:txBody>
                  <a:tcPr/>
                </a:tc>
              </a:tr>
              <a:tr h="370840">
                <a:tc>
                  <a:txBody>
                    <a:bodyPr/>
                    <a:lstStyle/>
                    <a:p>
                      <a:r>
                        <a:rPr lang="en-US" dirty="0" smtClean="0"/>
                        <a:t>PNG</a:t>
                      </a:r>
                      <a:endParaRPr lang="en-US" dirty="0"/>
                    </a:p>
                  </a:txBody>
                  <a:tcPr/>
                </a:tc>
                <a:tc>
                  <a:txBody>
                    <a:bodyPr/>
                    <a:lstStyle/>
                    <a:p>
                      <a:r>
                        <a:rPr lang="en-US" dirty="0" smtClean="0"/>
                        <a:t>5</a:t>
                      </a:r>
                      <a:endParaRPr lang="en-US" dirty="0"/>
                    </a:p>
                  </a:txBody>
                  <a:tcPr/>
                </a:tc>
              </a:tr>
              <a:tr h="370840">
                <a:tc>
                  <a:txBody>
                    <a:bodyPr/>
                    <a:lstStyle/>
                    <a:p>
                      <a:r>
                        <a:rPr lang="en-US" dirty="0" smtClean="0"/>
                        <a:t>Philippines </a:t>
                      </a:r>
                      <a:endParaRPr lang="en-US" dirty="0"/>
                    </a:p>
                  </a:txBody>
                  <a:tcPr/>
                </a:tc>
                <a:tc>
                  <a:txBody>
                    <a:bodyPr/>
                    <a:lstStyle/>
                    <a:p>
                      <a:r>
                        <a:rPr lang="en-US" dirty="0" smtClean="0"/>
                        <a:t>13</a:t>
                      </a:r>
                      <a:endParaRPr lang="en-US" dirty="0"/>
                    </a:p>
                  </a:txBody>
                  <a:tcPr/>
                </a:tc>
              </a:tr>
              <a:tr h="370840">
                <a:tc>
                  <a:txBody>
                    <a:bodyPr/>
                    <a:lstStyle/>
                    <a:p>
                      <a:r>
                        <a:rPr lang="en-US" dirty="0" smtClean="0"/>
                        <a:t>ROK</a:t>
                      </a:r>
                      <a:endParaRPr lang="en-US" dirty="0"/>
                    </a:p>
                  </a:txBody>
                  <a:tcPr/>
                </a:tc>
                <a:tc>
                  <a:txBody>
                    <a:bodyPr/>
                    <a:lstStyle/>
                    <a:p>
                      <a:r>
                        <a:rPr lang="en-US" dirty="0" smtClean="0"/>
                        <a:t>9</a:t>
                      </a:r>
                      <a:endParaRPr lang="en-US" dirty="0"/>
                    </a:p>
                  </a:txBody>
                  <a:tcPr/>
                </a:tc>
              </a:tr>
              <a:tr h="370840">
                <a:tc>
                  <a:txBody>
                    <a:bodyPr/>
                    <a:lstStyle/>
                    <a:p>
                      <a:r>
                        <a:rPr lang="en-US" dirty="0" smtClean="0"/>
                        <a:t>Singapore</a:t>
                      </a:r>
                      <a:endParaRPr lang="en-US" dirty="0"/>
                    </a:p>
                  </a:txBody>
                  <a:tcPr/>
                </a:tc>
                <a:tc>
                  <a:txBody>
                    <a:bodyPr/>
                    <a:lstStyle/>
                    <a:p>
                      <a:r>
                        <a:rPr lang="en-US" dirty="0" smtClean="0"/>
                        <a:t>1</a:t>
                      </a:r>
                      <a:endParaRPr lang="en-US" dirty="0"/>
                    </a:p>
                  </a:txBody>
                  <a:tcPr/>
                </a:tc>
              </a:tr>
              <a:tr h="370840">
                <a:tc>
                  <a:txBody>
                    <a:bodyPr/>
                    <a:lstStyle/>
                    <a:p>
                      <a:r>
                        <a:rPr lang="en-US" dirty="0" smtClean="0"/>
                        <a:t>USA</a:t>
                      </a:r>
                      <a:endParaRPr lang="en-US" dirty="0"/>
                    </a:p>
                  </a:txBody>
                  <a:tcPr/>
                </a:tc>
                <a:tc>
                  <a:txBody>
                    <a:bodyPr/>
                    <a:lstStyle/>
                    <a:p>
                      <a:r>
                        <a:rPr lang="en-US" dirty="0" smtClean="0"/>
                        <a:t>Very Few</a:t>
                      </a:r>
                      <a:endParaRPr lang="en-US" dirty="0"/>
                    </a:p>
                  </a:txBody>
                  <a:tcPr/>
                </a:tc>
              </a:tr>
              <a:tr h="370840">
                <a:tc>
                  <a:txBody>
                    <a:bodyPr/>
                    <a:lstStyle/>
                    <a:p>
                      <a:r>
                        <a:rPr lang="en-US" dirty="0" smtClean="0"/>
                        <a:t>French Polynesia</a:t>
                      </a:r>
                      <a:endParaRPr lang="en-US" dirty="0"/>
                    </a:p>
                  </a:txBody>
                  <a:tcPr/>
                </a:tc>
                <a:tc>
                  <a:txBody>
                    <a:bodyPr/>
                    <a:lstStyle/>
                    <a:p>
                      <a:r>
                        <a:rPr lang="en-US" dirty="0" smtClean="0"/>
                        <a:t>23</a:t>
                      </a:r>
                      <a:endParaRPr lang="en-US" dirty="0"/>
                    </a:p>
                  </a:txBody>
                  <a:tcPr/>
                </a:tc>
              </a:tr>
              <a:tr h="370840">
                <a:tc>
                  <a:txBody>
                    <a:bodyPr/>
                    <a:lstStyle/>
                    <a:p>
                      <a:r>
                        <a:rPr lang="en-US" dirty="0" smtClean="0"/>
                        <a:t>North Caledonia</a:t>
                      </a:r>
                      <a:endParaRPr lang="en-US" dirty="0"/>
                    </a:p>
                  </a:txBody>
                  <a:tcPr/>
                </a:tc>
                <a:tc>
                  <a:txBody>
                    <a:bodyPr/>
                    <a:lstStyle/>
                    <a:p>
                      <a:r>
                        <a:rPr lang="en-US" smtClean="0"/>
                        <a:t>3</a:t>
                      </a:r>
                      <a:endParaRPr lang="en-US" dirty="0"/>
                    </a:p>
                  </a:txBody>
                  <a:tcPr/>
                </a:tc>
              </a:tr>
            </a:tbl>
          </a:graphicData>
        </a:graphic>
      </p:graphicFrame>
    </p:spTree>
    <p:extLst>
      <p:ext uri="{BB962C8B-B14F-4D97-AF65-F5344CB8AC3E}">
        <p14:creationId xmlns:p14="http://schemas.microsoft.com/office/powerpoint/2010/main" val="276602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lstStyle/>
          <a:p>
            <a:r>
              <a:rPr lang="en-US" dirty="0" smtClean="0"/>
              <a:t>GNSS SURVEY - 8</a:t>
            </a:r>
            <a:endParaRPr lang="en-US" dirty="0"/>
          </a:p>
        </p:txBody>
      </p:sp>
      <p:sp>
        <p:nvSpPr>
          <p:cNvPr id="4" name="Content Placeholder 3"/>
          <p:cNvSpPr>
            <a:spLocks noGrp="1"/>
          </p:cNvSpPr>
          <p:nvPr>
            <p:ph idx="1"/>
          </p:nvPr>
        </p:nvSpPr>
        <p:spPr>
          <a:xfrm>
            <a:off x="304800" y="1600200"/>
            <a:ext cx="8686800" cy="4800600"/>
          </a:xfrm>
        </p:spPr>
        <p:txBody>
          <a:bodyPr>
            <a:normAutofit fontScale="92500" lnSpcReduction="20000"/>
          </a:bodyPr>
          <a:lstStyle/>
          <a:p>
            <a:r>
              <a:rPr lang="en-US" dirty="0" smtClean="0"/>
              <a:t>Decommissioning of Conventional NAVAIDS</a:t>
            </a:r>
          </a:p>
          <a:p>
            <a:endParaRPr lang="en-US" dirty="0"/>
          </a:p>
          <a:p>
            <a:endParaRPr lang="en-US" dirty="0" smtClean="0"/>
          </a:p>
          <a:p>
            <a:endParaRPr lang="en-US" i="1" dirty="0" smtClean="0"/>
          </a:p>
          <a:p>
            <a:r>
              <a:rPr lang="en-US" i="1" dirty="0" smtClean="0"/>
              <a:t>ICAO recommends transitioning from terrestrial navigation systems to the Global Navigation Satellite Systems.  Transition is required to be planned and supported by development of regulatory and operational environment.  States, may however opt to retain certain number of terrestrial systems to support operations in the event of failure of GNSS</a:t>
            </a:r>
            <a:endParaRPr lang="en-US" i="1" dirty="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54123092"/>
              </p:ext>
            </p:extLst>
          </p:nvPr>
        </p:nvGraphicFramePr>
        <p:xfrm>
          <a:off x="609600" y="2209800"/>
          <a:ext cx="8153400" cy="1010920"/>
        </p:xfrm>
        <a:graphic>
          <a:graphicData uri="http://schemas.openxmlformats.org/drawingml/2006/table">
            <a:tbl>
              <a:tblPr firstRow="1" bandRow="1">
                <a:tableStyleId>{5C22544A-7EE6-4342-B048-85BDC9FD1C3A}</a:tableStyleId>
              </a:tblPr>
              <a:tblGrid>
                <a:gridCol w="6400800"/>
                <a:gridCol w="876300"/>
                <a:gridCol w="876300"/>
              </a:tblGrid>
              <a:tr h="370840">
                <a:tc>
                  <a:txBody>
                    <a:bodyPr/>
                    <a:lstStyle/>
                    <a:p>
                      <a:pPr algn="ctr"/>
                      <a:r>
                        <a:rPr lang="en-US" dirty="0" smtClean="0"/>
                        <a:t>SURVEY ITEM</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dirty="0" smtClean="0"/>
                        <a:t>Has your Administration</a:t>
                      </a:r>
                      <a:r>
                        <a:rPr lang="en-US" baseline="0" dirty="0" smtClean="0"/>
                        <a:t> planned the decommissioning of conventional </a:t>
                      </a:r>
                      <a:r>
                        <a:rPr lang="en-US" baseline="0" dirty="0" err="1" smtClean="0"/>
                        <a:t>nav</a:t>
                      </a:r>
                      <a:r>
                        <a:rPr lang="en-US" baseline="0" dirty="0" smtClean="0"/>
                        <a:t>-aids</a:t>
                      </a:r>
                      <a:endParaRPr lang="en-US" dirty="0"/>
                    </a:p>
                  </a:txBody>
                  <a:tcPr/>
                </a:tc>
                <a:tc>
                  <a:txBody>
                    <a:bodyPr/>
                    <a:lstStyle/>
                    <a:p>
                      <a:r>
                        <a:rPr lang="en-US" dirty="0" smtClean="0"/>
                        <a:t>15</a:t>
                      </a:r>
                      <a:endParaRPr lang="en-US" dirty="0"/>
                    </a:p>
                  </a:txBody>
                  <a:tcPr/>
                </a:tc>
                <a:tc>
                  <a:txBody>
                    <a:bodyPr/>
                    <a:lstStyle/>
                    <a:p>
                      <a:r>
                        <a:rPr lang="en-US" dirty="0" smtClean="0"/>
                        <a:t>9</a:t>
                      </a:r>
                      <a:endParaRPr lang="en-US" dirty="0"/>
                    </a:p>
                  </a:txBody>
                  <a:tcPr/>
                </a:tc>
              </a:tr>
            </a:tbl>
          </a:graphicData>
        </a:graphic>
      </p:graphicFrame>
    </p:spTree>
    <p:extLst>
      <p:ext uri="{BB962C8B-B14F-4D97-AF65-F5344CB8AC3E}">
        <p14:creationId xmlns:p14="http://schemas.microsoft.com/office/powerpoint/2010/main" val="69801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lstStyle/>
          <a:p>
            <a:r>
              <a:rPr lang="en-US" dirty="0" smtClean="0"/>
              <a:t>GNSS SURVEY - 9</a:t>
            </a:r>
            <a:endParaRPr lang="en-US" dirty="0"/>
          </a:p>
        </p:txBody>
      </p:sp>
      <p:sp>
        <p:nvSpPr>
          <p:cNvPr id="4" name="Content Placeholder 3"/>
          <p:cNvSpPr>
            <a:spLocks noGrp="1"/>
          </p:cNvSpPr>
          <p:nvPr>
            <p:ph idx="1"/>
          </p:nvPr>
        </p:nvSpPr>
        <p:spPr>
          <a:xfrm>
            <a:off x="457200" y="1600200"/>
            <a:ext cx="8229600" cy="4800600"/>
          </a:xfrm>
        </p:spPr>
        <p:txBody>
          <a:bodyPr>
            <a:normAutofit fontScale="92500" lnSpcReduction="10000"/>
          </a:bodyPr>
          <a:lstStyle/>
          <a:p>
            <a:r>
              <a:rPr lang="en-US" dirty="0" smtClean="0"/>
              <a:t>Decommissioning schedule</a:t>
            </a:r>
          </a:p>
          <a:p>
            <a:endParaRPr lang="en-US" dirty="0"/>
          </a:p>
          <a:p>
            <a:endParaRPr lang="en-US" dirty="0" smtClean="0"/>
          </a:p>
          <a:p>
            <a:endParaRPr lang="en-US" dirty="0"/>
          </a:p>
          <a:p>
            <a:r>
              <a:rPr lang="en-US" i="1" dirty="0" smtClean="0"/>
              <a:t>Decommissioning of terrestrial systems is required to be initiated after safety impact of this activity has been assessed.  Similarly continued investment towards implementation of terrestrial systems will be based on assessment of the situation.</a:t>
            </a:r>
          </a:p>
          <a:p>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GNSS </a:t>
            </a:r>
            <a:r>
              <a:rPr lang="en-US" dirty="0"/>
              <a:t>IMPLEMENTATION SEMINAR</a:t>
            </a:r>
          </a:p>
          <a:p>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37304890"/>
              </p:ext>
            </p:extLst>
          </p:nvPr>
        </p:nvGraphicFramePr>
        <p:xfrm>
          <a:off x="457200" y="2209800"/>
          <a:ext cx="8229600" cy="1285240"/>
        </p:xfrm>
        <a:graphic>
          <a:graphicData uri="http://schemas.openxmlformats.org/drawingml/2006/table">
            <a:tbl>
              <a:tblPr firstRow="1" bandRow="1">
                <a:tableStyleId>{5C22544A-7EE6-4342-B048-85BDC9FD1C3A}</a:tableStyleId>
              </a:tblPr>
              <a:tblGrid>
                <a:gridCol w="4267200"/>
                <a:gridCol w="1371600"/>
                <a:gridCol w="1447800"/>
                <a:gridCol w="1143000"/>
              </a:tblGrid>
              <a:tr h="370840">
                <a:tc>
                  <a:txBody>
                    <a:bodyPr/>
                    <a:lstStyle/>
                    <a:p>
                      <a:pPr algn="ctr"/>
                      <a:r>
                        <a:rPr lang="en-US" i="0" dirty="0" smtClean="0"/>
                        <a:t>SURVEY ITEM</a:t>
                      </a:r>
                      <a:endParaRPr lang="en-US" i="0" dirty="0"/>
                    </a:p>
                  </a:txBody>
                  <a:tcPr/>
                </a:tc>
                <a:tc>
                  <a:txBody>
                    <a:bodyPr/>
                    <a:lstStyle/>
                    <a:p>
                      <a:pPr algn="ctr"/>
                      <a:r>
                        <a:rPr lang="en-US" dirty="0" smtClean="0"/>
                        <a:t>&lt;=5 YRS</a:t>
                      </a:r>
                      <a:endParaRPr lang="en-US" dirty="0"/>
                    </a:p>
                  </a:txBody>
                  <a:tcPr/>
                </a:tc>
                <a:tc>
                  <a:txBody>
                    <a:bodyPr/>
                    <a:lstStyle/>
                    <a:p>
                      <a:pPr algn="ctr"/>
                      <a:r>
                        <a:rPr lang="en-US" dirty="0" smtClean="0"/>
                        <a:t>5-10</a:t>
                      </a:r>
                      <a:r>
                        <a:rPr lang="en-US" baseline="0" dirty="0" smtClean="0"/>
                        <a:t> YRS</a:t>
                      </a:r>
                      <a:endParaRPr lang="en-US" dirty="0"/>
                    </a:p>
                  </a:txBody>
                  <a:tcPr/>
                </a:tc>
                <a:tc>
                  <a:txBody>
                    <a:bodyPr/>
                    <a:lstStyle/>
                    <a:p>
                      <a:r>
                        <a:rPr lang="en-US" dirty="0" smtClean="0"/>
                        <a:t>=&gt;10 YRS</a:t>
                      </a:r>
                      <a:endParaRPr lang="en-US" dirty="0"/>
                    </a:p>
                  </a:txBody>
                  <a:tcPr/>
                </a:tc>
              </a:tr>
              <a:tr h="370840">
                <a:tc>
                  <a:txBody>
                    <a:bodyPr/>
                    <a:lstStyle/>
                    <a:p>
                      <a:r>
                        <a:rPr lang="en-US" dirty="0" smtClean="0"/>
                        <a:t>If the</a:t>
                      </a:r>
                      <a:r>
                        <a:rPr lang="en-US" baseline="0" dirty="0" smtClean="0"/>
                        <a:t> answer to Item 8 is ‘Yes’, then when is the planned decommissioning scheduled to start</a:t>
                      </a:r>
                      <a:endParaRPr lang="en-US" dirty="0"/>
                    </a:p>
                  </a:txBody>
                  <a:tcPr/>
                </a:tc>
                <a:tc>
                  <a:txBody>
                    <a:bodyPr/>
                    <a:lstStyle/>
                    <a:p>
                      <a:pPr algn="ctr"/>
                      <a:r>
                        <a:rPr lang="en-US" dirty="0" smtClean="0"/>
                        <a:t>7</a:t>
                      </a:r>
                      <a:endParaRPr lang="en-US" dirty="0"/>
                    </a:p>
                  </a:txBody>
                  <a:tcPr anchor="ctr"/>
                </a:tc>
                <a:tc>
                  <a:txBody>
                    <a:bodyPr/>
                    <a:lstStyle/>
                    <a:p>
                      <a:pPr algn="ctr"/>
                      <a:r>
                        <a:rPr lang="en-US" dirty="0" smtClean="0"/>
                        <a:t>3 </a:t>
                      </a:r>
                      <a:endParaRPr lang="en-US" dirty="0"/>
                    </a:p>
                  </a:txBody>
                  <a:tcPr anchor="ctr"/>
                </a:tc>
                <a:tc>
                  <a:txBody>
                    <a:bodyPr/>
                    <a:lstStyle/>
                    <a:p>
                      <a:pPr algn="ctr"/>
                      <a:r>
                        <a:rPr lang="en-US" dirty="0" smtClean="0"/>
                        <a:t>2</a:t>
                      </a:r>
                      <a:endParaRPr lang="en-US" dirty="0"/>
                    </a:p>
                  </a:txBody>
                  <a:tcPr anchor="ctr"/>
                </a:tc>
              </a:tr>
            </a:tbl>
          </a:graphicData>
        </a:graphic>
      </p:graphicFrame>
    </p:spTree>
    <p:extLst>
      <p:ext uri="{BB962C8B-B14F-4D97-AF65-F5344CB8AC3E}">
        <p14:creationId xmlns:p14="http://schemas.microsoft.com/office/powerpoint/2010/main" val="2487553315"/>
      </p:ext>
    </p:extLst>
  </p:cSld>
  <p:clrMapOvr>
    <a:masterClrMapping/>
  </p:clrMapOvr>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6BBFFA9BB7384088A38DF509895D67" ma:contentTypeVersion="5" ma:contentTypeDescription="Create a new document." ma:contentTypeScope="" ma:versionID="7c246c1a6528e8f570e38ed78f832987">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2b0c29a6-a2e0-472b-bfb4-397922b0132f">5-Presentations</Category>
    <Type_x0020_Name xmlns="2b0c29a6-a2e0-472b-bfb4-397922b0132f" xsi:nil="true"/>
    <Presenter xmlns="2b0c29a6-a2e0-472b-bfb4-397922b0132f">Secretariat</Presenter>
    <Update_x0020_Date xmlns="2b0c29a6-a2e0-472b-bfb4-397922b0132f">Mar 26,2012</Update_x0020_Date>
    <Number xmlns="2b0c29a6-a2e0-472b-bfb4-397922b0132f">SP/01</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267F41-B7E0-46F9-AC1D-E2550ED36CDD}"/>
</file>

<file path=customXml/itemProps2.xml><?xml version="1.0" encoding="utf-8"?>
<ds:datastoreItem xmlns:ds="http://schemas.openxmlformats.org/officeDocument/2006/customXml" ds:itemID="{EB217C9B-29A3-468F-8FA0-3F5716FA5136}"/>
</file>

<file path=customXml/itemProps3.xml><?xml version="1.0" encoding="utf-8"?>
<ds:datastoreItem xmlns:ds="http://schemas.openxmlformats.org/officeDocument/2006/customXml" ds:itemID="{FDBABC69-5415-40B3-905B-6C8C4E506FFB}"/>
</file>

<file path=docProps/app.xml><?xml version="1.0" encoding="utf-8"?>
<Properties xmlns="http://schemas.openxmlformats.org/officeDocument/2006/extended-properties" xmlns:vt="http://schemas.openxmlformats.org/officeDocument/2006/docPropsVTypes">
  <Template>ICAO</Template>
  <TotalTime>119</TotalTime>
  <Words>1643</Words>
  <Application>Microsoft Office PowerPoint</Application>
  <PresentationFormat>On-screen Show (4:3)</PresentationFormat>
  <Paragraphs>291</Paragraphs>
  <Slides>17</Slides>
  <Notes>8</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ICAO</vt:lpstr>
      <vt:lpstr>Custom Design</vt:lpstr>
      <vt:lpstr>1_Custom Design</vt:lpstr>
      <vt:lpstr>GNSS SURVEY OUTCOME</vt:lpstr>
      <vt:lpstr>GNSS SURVEY</vt:lpstr>
      <vt:lpstr>GNSS SURVEY- 1</vt:lpstr>
      <vt:lpstr>GNSS SURVEY - 2</vt:lpstr>
      <vt:lpstr>GNSS SURVEY - 3</vt:lpstr>
      <vt:lpstr>GNSS SURVEY - 6</vt:lpstr>
      <vt:lpstr>GNSS SURVEY - 7</vt:lpstr>
      <vt:lpstr>GNSS SURVEY - 8</vt:lpstr>
      <vt:lpstr>GNSS SURVEY - 9</vt:lpstr>
      <vt:lpstr>GNSS SURVEY - 11</vt:lpstr>
      <vt:lpstr>GNSS SURVEY - 13</vt:lpstr>
      <vt:lpstr>GNSS SURVEY - 15</vt:lpstr>
      <vt:lpstr>GNSS SURVEY - 15</vt:lpstr>
      <vt:lpstr>GNSS SURVEY - 16</vt:lpstr>
      <vt:lpstr>GNSS SURVEY - 17</vt:lpstr>
      <vt:lpstr>RECOMMENDATIONS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GNSS Survey Outcome</dc:title>
  <dc:creator>lkhammar</dc:creator>
  <cp:lastModifiedBy>Peng Li</cp:lastModifiedBy>
  <cp:revision>16</cp:revision>
  <dcterms:created xsi:type="dcterms:W3CDTF">2010-09-24T14:59:54Z</dcterms:created>
  <dcterms:modified xsi:type="dcterms:W3CDTF">2012-03-26T01:36:41Z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0x0101007F6BBFFA9BB7384088A38DF509895D67</vt:lpwstr>
  </property>
  <property fmtid="{D5CDD505-2E9C-101B-9397-08002B2CF9AE}" pid="3" name="Order">
    <vt:r8>600</vt:r8>
  </property>
</Properties>
</file>